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86" r:id="rId2"/>
  </p:sldMasterIdLst>
  <p:notesMasterIdLst>
    <p:notesMasterId r:id="rId33"/>
  </p:notesMasterIdLst>
  <p:handoutMasterIdLst>
    <p:handoutMasterId r:id="rId34"/>
  </p:handoutMasterIdLst>
  <p:sldIdLst>
    <p:sldId id="284" r:id="rId3"/>
    <p:sldId id="256" r:id="rId4"/>
    <p:sldId id="286" r:id="rId5"/>
    <p:sldId id="287" r:id="rId6"/>
    <p:sldId id="294" r:id="rId7"/>
    <p:sldId id="296" r:id="rId8"/>
    <p:sldId id="297" r:id="rId9"/>
    <p:sldId id="273" r:id="rId10"/>
    <p:sldId id="258" r:id="rId11"/>
    <p:sldId id="267" r:id="rId12"/>
    <p:sldId id="263" r:id="rId13"/>
    <p:sldId id="298" r:id="rId14"/>
    <p:sldId id="299" r:id="rId15"/>
    <p:sldId id="261" r:id="rId16"/>
    <p:sldId id="265" r:id="rId17"/>
    <p:sldId id="301" r:id="rId18"/>
    <p:sldId id="269" r:id="rId19"/>
    <p:sldId id="281" r:id="rId20"/>
    <p:sldId id="272" r:id="rId21"/>
    <p:sldId id="274" r:id="rId22"/>
    <p:sldId id="276" r:id="rId23"/>
    <p:sldId id="270" r:id="rId24"/>
    <p:sldId id="271" r:id="rId25"/>
    <p:sldId id="280" r:id="rId26"/>
    <p:sldId id="268" r:id="rId27"/>
    <p:sldId id="279" r:id="rId28"/>
    <p:sldId id="289" r:id="rId29"/>
    <p:sldId id="282" r:id="rId30"/>
    <p:sldId id="283" r:id="rId31"/>
    <p:sldId id="303"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ena Peterson" initials="NP" lastIdx="4" clrIdx="0">
    <p:extLst>
      <p:ext uri="{19B8F6BF-5375-455C-9EA6-DF929625EA0E}">
        <p15:presenceInfo xmlns:p15="http://schemas.microsoft.com/office/powerpoint/2012/main" userId="Neena Peter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6AA1"/>
    <a:srgbClr val="3333FF"/>
    <a:srgbClr val="4274B0"/>
    <a:srgbClr val="E9EDF4"/>
    <a:srgbClr val="D0D8E8"/>
    <a:srgbClr val="EDF2F9"/>
    <a:srgbClr val="E0E9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43" autoAdjust="0"/>
    <p:restoredTop sz="96075" autoAdjust="0"/>
  </p:normalViewPr>
  <p:slideViewPr>
    <p:cSldViewPr>
      <p:cViewPr varScale="1">
        <p:scale>
          <a:sx n="107" d="100"/>
          <a:sy n="107" d="100"/>
        </p:scale>
        <p:origin x="1548" y="102"/>
      </p:cViewPr>
      <p:guideLst>
        <p:guide orient="horz" pos="2160"/>
        <p:guide pos="2880"/>
      </p:guideLst>
    </p:cSldViewPr>
  </p:slideViewPr>
  <p:outlineViewPr>
    <p:cViewPr>
      <p:scale>
        <a:sx n="33" d="100"/>
        <a:sy n="33" d="100"/>
      </p:scale>
      <p:origin x="0" y="7728"/>
    </p:cViewPr>
  </p:outlineViewPr>
  <p:notesTextViewPr>
    <p:cViewPr>
      <p:scale>
        <a:sx n="1" d="1"/>
        <a:sy n="1" d="1"/>
      </p:scale>
      <p:origin x="0" y="0"/>
    </p:cViewPr>
  </p:notesTextViewPr>
  <p:notesViewPr>
    <p:cSldViewPr>
      <p:cViewPr varScale="1">
        <p:scale>
          <a:sx n="99" d="100"/>
          <a:sy n="99" d="100"/>
        </p:scale>
        <p:origin x="-3576"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1-17T14:04:30.418" idx="1">
    <p:pos x="10" y="10"/>
    <p:text/>
    <p:extLst>
      <p:ext uri="{C676402C-5697-4E1C-873F-D02D1690AC5C}">
        <p15:threadingInfo xmlns:p15="http://schemas.microsoft.com/office/powerpoint/2012/main" timeZoneBias="300"/>
      </p:ext>
    </p:extLst>
  </p:cm>
  <p:cm authorId="1" dt="2021-11-17T14:25:54.279" idx="4">
    <p:pos x="10" y="146"/>
    <p:text>LIna????</p:text>
    <p:extLst>
      <p:ext uri="{C676402C-5697-4E1C-873F-D02D1690AC5C}">
        <p15:threadingInfo xmlns:p15="http://schemas.microsoft.com/office/powerpoint/2012/main" timeZoneBias="300">
          <p15:parentCm authorId="1"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11-17T14:06:28.550" idx="3">
    <p:pos x="1055" y="3757"/>
    <p:text>Should we remove Karen on leave?</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CA"/>
          </a:p>
        </p:txBody>
      </p:sp>
      <p:sp>
        <p:nvSpPr>
          <p:cNvPr id="3" name="Date Placeholder 2"/>
          <p:cNvSpPr>
            <a:spLocks noGrp="1"/>
          </p:cNvSpPr>
          <p:nvPr>
            <p:ph type="dt" sz="quarter" idx="1"/>
          </p:nvPr>
        </p:nvSpPr>
        <p:spPr>
          <a:xfrm>
            <a:off x="3970734" y="1"/>
            <a:ext cx="3038145" cy="464205"/>
          </a:xfrm>
          <a:prstGeom prst="rect">
            <a:avLst/>
          </a:prstGeom>
        </p:spPr>
        <p:txBody>
          <a:bodyPr vert="horz" lIns="88139" tIns="44070" rIns="88139" bIns="44070" rtlCol="0"/>
          <a:lstStyle>
            <a:lvl1pPr algn="r">
              <a:defRPr sz="1200"/>
            </a:lvl1pPr>
          </a:lstStyle>
          <a:p>
            <a:r>
              <a:rPr lang="en-CA"/>
              <a:t>24/09/2014</a:t>
            </a:r>
          </a:p>
        </p:txBody>
      </p:sp>
      <p:sp>
        <p:nvSpPr>
          <p:cNvPr id="4" name="Footer Placeholder 3"/>
          <p:cNvSpPr>
            <a:spLocks noGrp="1"/>
          </p:cNvSpPr>
          <p:nvPr>
            <p:ph type="ftr" sz="quarter" idx="2"/>
          </p:nvPr>
        </p:nvSpPr>
        <p:spPr>
          <a:xfrm>
            <a:off x="0" y="8830659"/>
            <a:ext cx="3038145" cy="464205"/>
          </a:xfrm>
          <a:prstGeom prst="rect">
            <a:avLst/>
          </a:prstGeom>
        </p:spPr>
        <p:txBody>
          <a:bodyPr vert="horz" lIns="88139" tIns="44070" rIns="88139" bIns="44070" rtlCol="0" anchor="b"/>
          <a:lstStyle>
            <a:lvl1pPr algn="l">
              <a:defRPr sz="1200"/>
            </a:lvl1pPr>
          </a:lstStyle>
          <a:p>
            <a:endParaRPr lang="en-CA"/>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lIns="88139" tIns="44070" rIns="88139" bIns="44070" rtlCol="0" anchor="b"/>
          <a:lstStyle>
            <a:lvl1pPr algn="r">
              <a:defRPr sz="1200"/>
            </a:lvl1pPr>
          </a:lstStyle>
          <a:p>
            <a:fld id="{B13CEE0D-BA98-4657-8A91-531C35909D7F}" type="slidenum">
              <a:rPr lang="en-CA" smtClean="0"/>
              <a:t>‹#›</a:t>
            </a:fld>
            <a:endParaRPr lang="en-CA"/>
          </a:p>
        </p:txBody>
      </p:sp>
    </p:spTree>
    <p:extLst>
      <p:ext uri="{BB962C8B-B14F-4D97-AF65-F5344CB8AC3E}">
        <p14:creationId xmlns:p14="http://schemas.microsoft.com/office/powerpoint/2010/main" val="387493439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r>
              <a:rPr lang="en-CA"/>
              <a:t>24/09/2014</a:t>
            </a:r>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D36AA31D-F192-44AE-9A86-3E34C83F099C}" type="slidenum">
              <a:rPr lang="en-CA" smtClean="0"/>
              <a:t>‹#›</a:t>
            </a:fld>
            <a:endParaRPr lang="en-CA"/>
          </a:p>
        </p:txBody>
      </p:sp>
    </p:spTree>
    <p:extLst>
      <p:ext uri="{BB962C8B-B14F-4D97-AF65-F5344CB8AC3E}">
        <p14:creationId xmlns:p14="http://schemas.microsoft.com/office/powerpoint/2010/main" val="143962009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p>
        </p:txBody>
      </p:sp>
      <p:sp>
        <p:nvSpPr>
          <p:cNvPr id="45059" name="Slide Number Placeholder 3"/>
          <p:cNvSpPr>
            <a:spLocks noGrp="1"/>
          </p:cNvSpPr>
          <p:nvPr>
            <p:ph type="sldNum" sz="quarter" idx="4294967295"/>
          </p:nvPr>
        </p:nvSpPr>
        <p:spPr bwMode="auto">
          <a:xfrm>
            <a:off x="3970885" y="8831162"/>
            <a:ext cx="3038318" cy="4631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56955" indent="-291136" eaLnBrk="0" hangingPunct="0">
              <a:defRPr sz="2000">
                <a:solidFill>
                  <a:schemeClr val="tx1"/>
                </a:solidFill>
                <a:latin typeface="Arial" charset="0"/>
                <a:ea typeface="ＭＳ Ｐゴシック" charset="0"/>
              </a:defRPr>
            </a:lvl2pPr>
            <a:lvl3pPr marL="1164546" indent="-232909" eaLnBrk="0" hangingPunct="0">
              <a:defRPr sz="2000">
                <a:solidFill>
                  <a:schemeClr val="tx1"/>
                </a:solidFill>
                <a:latin typeface="Arial" charset="0"/>
                <a:ea typeface="ＭＳ Ｐゴシック" charset="0"/>
              </a:defRPr>
            </a:lvl3pPr>
            <a:lvl4pPr marL="1630366" indent="-232909" eaLnBrk="0" hangingPunct="0">
              <a:defRPr sz="2000">
                <a:solidFill>
                  <a:schemeClr val="tx1"/>
                </a:solidFill>
                <a:latin typeface="Arial" charset="0"/>
                <a:ea typeface="ＭＳ Ｐゴシック" charset="0"/>
              </a:defRPr>
            </a:lvl4pPr>
            <a:lvl5pPr marL="2096184" indent="-232909" eaLnBrk="0" hangingPunct="0">
              <a:defRPr sz="2000">
                <a:solidFill>
                  <a:schemeClr val="tx1"/>
                </a:solidFill>
                <a:latin typeface="Arial" charset="0"/>
                <a:ea typeface="ＭＳ Ｐゴシック" charset="0"/>
              </a:defRPr>
            </a:lvl5pPr>
            <a:lvl6pPr marL="2562002" indent="-232909" algn="ctr" eaLnBrk="0" fontAlgn="base" hangingPunct="0">
              <a:spcBef>
                <a:spcPct val="0"/>
              </a:spcBef>
              <a:spcAft>
                <a:spcPct val="0"/>
              </a:spcAft>
              <a:defRPr sz="2000">
                <a:solidFill>
                  <a:schemeClr val="tx1"/>
                </a:solidFill>
                <a:latin typeface="Arial" charset="0"/>
                <a:ea typeface="ＭＳ Ｐゴシック" charset="0"/>
              </a:defRPr>
            </a:lvl6pPr>
            <a:lvl7pPr marL="3027820" indent="-232909" algn="ctr" eaLnBrk="0" fontAlgn="base" hangingPunct="0">
              <a:spcBef>
                <a:spcPct val="0"/>
              </a:spcBef>
              <a:spcAft>
                <a:spcPct val="0"/>
              </a:spcAft>
              <a:defRPr sz="2000">
                <a:solidFill>
                  <a:schemeClr val="tx1"/>
                </a:solidFill>
                <a:latin typeface="Arial" charset="0"/>
                <a:ea typeface="ＭＳ Ｐゴシック" charset="0"/>
              </a:defRPr>
            </a:lvl7pPr>
            <a:lvl8pPr marL="3493639" indent="-232909" algn="ctr" eaLnBrk="0" fontAlgn="base" hangingPunct="0">
              <a:spcBef>
                <a:spcPct val="0"/>
              </a:spcBef>
              <a:spcAft>
                <a:spcPct val="0"/>
              </a:spcAft>
              <a:defRPr sz="2000">
                <a:solidFill>
                  <a:schemeClr val="tx1"/>
                </a:solidFill>
                <a:latin typeface="Arial" charset="0"/>
                <a:ea typeface="ＭＳ Ｐゴシック" charset="0"/>
              </a:defRPr>
            </a:lvl8pPr>
            <a:lvl9pPr marL="3959457" indent="-232909"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934B2FA7-1701-7F46-8D39-EE7AA03510A1}" type="slidenum">
              <a:rPr lang="en-US"/>
              <a:pPr eaLnBrk="1" hangingPunct="1"/>
              <a:t>1</a:t>
            </a:fld>
            <a:endParaRPr lang="en-US"/>
          </a:p>
        </p:txBody>
      </p:sp>
      <p:sp>
        <p:nvSpPr>
          <p:cNvPr id="2" name="Footer Placeholder 1"/>
          <p:cNvSpPr>
            <a:spLocks noGrp="1"/>
          </p:cNvSpPr>
          <p:nvPr>
            <p:ph type="ftr" sz="quarter" idx="10"/>
          </p:nvPr>
        </p:nvSpPr>
        <p:spPr/>
        <p:txBody>
          <a:bodyPr/>
          <a:lstStyle/>
          <a:p>
            <a:endParaRPr lang="en-CA"/>
          </a:p>
        </p:txBody>
      </p:sp>
    </p:spTree>
    <p:extLst>
      <p:ext uri="{BB962C8B-B14F-4D97-AF65-F5344CB8AC3E}">
        <p14:creationId xmlns:p14="http://schemas.microsoft.com/office/powerpoint/2010/main" val="2769471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p>
        </p:txBody>
      </p:sp>
      <p:sp>
        <p:nvSpPr>
          <p:cNvPr id="2" name="Footer Placeholder 1"/>
          <p:cNvSpPr>
            <a:spLocks noGrp="1"/>
          </p:cNvSpPr>
          <p:nvPr>
            <p:ph type="ftr" sz="quarter" idx="10"/>
          </p:nvPr>
        </p:nvSpPr>
        <p:spPr/>
        <p:txBody>
          <a:bodyPr/>
          <a:lstStyle/>
          <a:p>
            <a:endParaRPr lang="en-CA"/>
          </a:p>
        </p:txBody>
      </p:sp>
    </p:spTree>
    <p:extLst>
      <p:ext uri="{BB962C8B-B14F-4D97-AF65-F5344CB8AC3E}">
        <p14:creationId xmlns:p14="http://schemas.microsoft.com/office/powerpoint/2010/main" val="1783855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Footer Placeholder 3"/>
          <p:cNvSpPr>
            <a:spLocks noGrp="1"/>
          </p:cNvSpPr>
          <p:nvPr>
            <p:ph type="ftr" sz="quarter" idx="10"/>
          </p:nvPr>
        </p:nvSpPr>
        <p:spPr/>
        <p:txBody>
          <a:bodyPr/>
          <a:lstStyle/>
          <a:p>
            <a:endParaRPr lang="en-CA"/>
          </a:p>
        </p:txBody>
      </p:sp>
      <p:sp>
        <p:nvSpPr>
          <p:cNvPr id="5" name="Slide Number Placeholder 4"/>
          <p:cNvSpPr>
            <a:spLocks noGrp="1"/>
          </p:cNvSpPr>
          <p:nvPr>
            <p:ph type="sldNum" sz="quarter" idx="11"/>
          </p:nvPr>
        </p:nvSpPr>
        <p:spPr/>
        <p:txBody>
          <a:bodyPr/>
          <a:lstStyle/>
          <a:p>
            <a:fld id="{D36AA31D-F192-44AE-9A86-3E34C83F099C}" type="slidenum">
              <a:rPr lang="en-CA" smtClean="0"/>
              <a:t>12</a:t>
            </a:fld>
            <a:endParaRPr lang="en-CA"/>
          </a:p>
        </p:txBody>
      </p:sp>
    </p:spTree>
    <p:extLst>
      <p:ext uri="{BB962C8B-B14F-4D97-AF65-F5344CB8AC3E}">
        <p14:creationId xmlns:p14="http://schemas.microsoft.com/office/powerpoint/2010/main" val="299707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Footer Placeholder 3"/>
          <p:cNvSpPr>
            <a:spLocks noGrp="1"/>
          </p:cNvSpPr>
          <p:nvPr>
            <p:ph type="ftr" sz="quarter" idx="10"/>
          </p:nvPr>
        </p:nvSpPr>
        <p:spPr/>
        <p:txBody>
          <a:bodyPr/>
          <a:lstStyle/>
          <a:p>
            <a:endParaRPr lang="en-CA"/>
          </a:p>
        </p:txBody>
      </p:sp>
      <p:sp>
        <p:nvSpPr>
          <p:cNvPr id="5" name="Slide Number Placeholder 4"/>
          <p:cNvSpPr>
            <a:spLocks noGrp="1"/>
          </p:cNvSpPr>
          <p:nvPr>
            <p:ph type="sldNum" sz="quarter" idx="11"/>
          </p:nvPr>
        </p:nvSpPr>
        <p:spPr/>
        <p:txBody>
          <a:bodyPr/>
          <a:lstStyle/>
          <a:p>
            <a:fld id="{D36AA31D-F192-44AE-9A86-3E34C83F099C}" type="slidenum">
              <a:rPr lang="en-CA" smtClean="0"/>
              <a:t>13</a:t>
            </a:fld>
            <a:endParaRPr lang="en-CA"/>
          </a:p>
        </p:txBody>
      </p:sp>
    </p:spTree>
    <p:extLst>
      <p:ext uri="{BB962C8B-B14F-4D97-AF65-F5344CB8AC3E}">
        <p14:creationId xmlns:p14="http://schemas.microsoft.com/office/powerpoint/2010/main" val="1058608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Footer Placeholder 3"/>
          <p:cNvSpPr>
            <a:spLocks noGrp="1"/>
          </p:cNvSpPr>
          <p:nvPr>
            <p:ph type="ftr" sz="quarter" idx="10"/>
          </p:nvPr>
        </p:nvSpPr>
        <p:spPr/>
        <p:txBody>
          <a:bodyPr/>
          <a:lstStyle/>
          <a:p>
            <a:endParaRPr lang="en-CA"/>
          </a:p>
        </p:txBody>
      </p:sp>
      <p:sp>
        <p:nvSpPr>
          <p:cNvPr id="5" name="Slide Number Placeholder 4"/>
          <p:cNvSpPr>
            <a:spLocks noGrp="1"/>
          </p:cNvSpPr>
          <p:nvPr>
            <p:ph type="sldNum" sz="quarter" idx="11"/>
          </p:nvPr>
        </p:nvSpPr>
        <p:spPr/>
        <p:txBody>
          <a:bodyPr/>
          <a:lstStyle/>
          <a:p>
            <a:fld id="{D36AA31D-F192-44AE-9A86-3E34C83F099C}" type="slidenum">
              <a:rPr lang="en-CA" smtClean="0"/>
              <a:t>14</a:t>
            </a:fld>
            <a:endParaRPr lang="en-CA"/>
          </a:p>
        </p:txBody>
      </p:sp>
    </p:spTree>
    <p:extLst>
      <p:ext uri="{BB962C8B-B14F-4D97-AF65-F5344CB8AC3E}">
        <p14:creationId xmlns:p14="http://schemas.microsoft.com/office/powerpoint/2010/main" val="1443102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p>
        </p:txBody>
      </p:sp>
      <p:sp>
        <p:nvSpPr>
          <p:cNvPr id="2" name="Footer Placeholder 1"/>
          <p:cNvSpPr>
            <a:spLocks noGrp="1"/>
          </p:cNvSpPr>
          <p:nvPr>
            <p:ph type="ftr" sz="quarter" idx="10"/>
          </p:nvPr>
        </p:nvSpPr>
        <p:spPr/>
        <p:txBody>
          <a:bodyPr/>
          <a:lstStyle/>
          <a:p>
            <a:endParaRPr lang="en-CA"/>
          </a:p>
        </p:txBody>
      </p:sp>
    </p:spTree>
    <p:extLst>
      <p:ext uri="{BB962C8B-B14F-4D97-AF65-F5344CB8AC3E}">
        <p14:creationId xmlns:p14="http://schemas.microsoft.com/office/powerpoint/2010/main" val="480372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Footer Placeholder 3"/>
          <p:cNvSpPr>
            <a:spLocks noGrp="1"/>
          </p:cNvSpPr>
          <p:nvPr>
            <p:ph type="ftr" sz="quarter" idx="10"/>
          </p:nvPr>
        </p:nvSpPr>
        <p:spPr/>
        <p:txBody>
          <a:bodyPr/>
          <a:lstStyle/>
          <a:p>
            <a:endParaRPr lang="en-CA"/>
          </a:p>
        </p:txBody>
      </p:sp>
      <p:sp>
        <p:nvSpPr>
          <p:cNvPr id="5" name="Slide Number Placeholder 4"/>
          <p:cNvSpPr>
            <a:spLocks noGrp="1"/>
          </p:cNvSpPr>
          <p:nvPr>
            <p:ph type="sldNum" sz="quarter" idx="11"/>
          </p:nvPr>
        </p:nvSpPr>
        <p:spPr/>
        <p:txBody>
          <a:bodyPr/>
          <a:lstStyle/>
          <a:p>
            <a:fld id="{D36AA31D-F192-44AE-9A86-3E34C83F099C}" type="slidenum">
              <a:rPr lang="en-CA" smtClean="0"/>
              <a:t>16</a:t>
            </a:fld>
            <a:endParaRPr lang="en-CA"/>
          </a:p>
        </p:txBody>
      </p:sp>
    </p:spTree>
    <p:extLst>
      <p:ext uri="{BB962C8B-B14F-4D97-AF65-F5344CB8AC3E}">
        <p14:creationId xmlns:p14="http://schemas.microsoft.com/office/powerpoint/2010/main" val="1025532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Footer Placeholder 3"/>
          <p:cNvSpPr>
            <a:spLocks noGrp="1"/>
          </p:cNvSpPr>
          <p:nvPr>
            <p:ph type="ftr" sz="quarter" idx="10"/>
          </p:nvPr>
        </p:nvSpPr>
        <p:spPr/>
        <p:txBody>
          <a:bodyPr/>
          <a:lstStyle/>
          <a:p>
            <a:endParaRPr lang="en-CA"/>
          </a:p>
        </p:txBody>
      </p:sp>
      <p:sp>
        <p:nvSpPr>
          <p:cNvPr id="5" name="Slide Number Placeholder 4"/>
          <p:cNvSpPr>
            <a:spLocks noGrp="1"/>
          </p:cNvSpPr>
          <p:nvPr>
            <p:ph type="sldNum" sz="quarter" idx="11"/>
          </p:nvPr>
        </p:nvSpPr>
        <p:spPr/>
        <p:txBody>
          <a:bodyPr/>
          <a:lstStyle/>
          <a:p>
            <a:fld id="{D36AA31D-F192-44AE-9A86-3E34C83F099C}" type="slidenum">
              <a:rPr lang="en-CA" smtClean="0"/>
              <a:t>17</a:t>
            </a:fld>
            <a:endParaRPr lang="en-CA"/>
          </a:p>
        </p:txBody>
      </p:sp>
    </p:spTree>
    <p:extLst>
      <p:ext uri="{BB962C8B-B14F-4D97-AF65-F5344CB8AC3E}">
        <p14:creationId xmlns:p14="http://schemas.microsoft.com/office/powerpoint/2010/main" val="1326836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Footer Placeholder 3"/>
          <p:cNvSpPr>
            <a:spLocks noGrp="1"/>
          </p:cNvSpPr>
          <p:nvPr>
            <p:ph type="ftr" sz="quarter" idx="10"/>
          </p:nvPr>
        </p:nvSpPr>
        <p:spPr/>
        <p:txBody>
          <a:bodyPr/>
          <a:lstStyle/>
          <a:p>
            <a:endParaRPr lang="en-CA"/>
          </a:p>
        </p:txBody>
      </p:sp>
      <p:sp>
        <p:nvSpPr>
          <p:cNvPr id="5" name="Slide Number Placeholder 4"/>
          <p:cNvSpPr>
            <a:spLocks noGrp="1"/>
          </p:cNvSpPr>
          <p:nvPr>
            <p:ph type="sldNum" sz="quarter" idx="11"/>
          </p:nvPr>
        </p:nvSpPr>
        <p:spPr/>
        <p:txBody>
          <a:bodyPr/>
          <a:lstStyle/>
          <a:p>
            <a:fld id="{D36AA31D-F192-44AE-9A86-3E34C83F099C}" type="slidenum">
              <a:rPr lang="en-CA" smtClean="0"/>
              <a:t>18</a:t>
            </a:fld>
            <a:endParaRPr lang="en-CA"/>
          </a:p>
        </p:txBody>
      </p:sp>
    </p:spTree>
    <p:extLst>
      <p:ext uri="{BB962C8B-B14F-4D97-AF65-F5344CB8AC3E}">
        <p14:creationId xmlns:p14="http://schemas.microsoft.com/office/powerpoint/2010/main" val="3445742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Footer Placeholder 3"/>
          <p:cNvSpPr>
            <a:spLocks noGrp="1"/>
          </p:cNvSpPr>
          <p:nvPr>
            <p:ph type="ftr" sz="quarter" idx="10"/>
          </p:nvPr>
        </p:nvSpPr>
        <p:spPr/>
        <p:txBody>
          <a:bodyPr/>
          <a:lstStyle/>
          <a:p>
            <a:endParaRPr lang="en-CA"/>
          </a:p>
        </p:txBody>
      </p:sp>
      <p:sp>
        <p:nvSpPr>
          <p:cNvPr id="5" name="Slide Number Placeholder 4"/>
          <p:cNvSpPr>
            <a:spLocks noGrp="1"/>
          </p:cNvSpPr>
          <p:nvPr>
            <p:ph type="sldNum" sz="quarter" idx="11"/>
          </p:nvPr>
        </p:nvSpPr>
        <p:spPr/>
        <p:txBody>
          <a:bodyPr/>
          <a:lstStyle/>
          <a:p>
            <a:fld id="{D36AA31D-F192-44AE-9A86-3E34C83F099C}" type="slidenum">
              <a:rPr lang="en-CA" smtClean="0"/>
              <a:t>19</a:t>
            </a:fld>
            <a:endParaRPr lang="en-CA"/>
          </a:p>
        </p:txBody>
      </p:sp>
    </p:spTree>
    <p:extLst>
      <p:ext uri="{BB962C8B-B14F-4D97-AF65-F5344CB8AC3E}">
        <p14:creationId xmlns:p14="http://schemas.microsoft.com/office/powerpoint/2010/main" val="1472734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Footer Placeholder 3"/>
          <p:cNvSpPr>
            <a:spLocks noGrp="1"/>
          </p:cNvSpPr>
          <p:nvPr>
            <p:ph type="ftr" sz="quarter" idx="10"/>
          </p:nvPr>
        </p:nvSpPr>
        <p:spPr/>
        <p:txBody>
          <a:bodyPr/>
          <a:lstStyle/>
          <a:p>
            <a:endParaRPr lang="en-CA"/>
          </a:p>
        </p:txBody>
      </p:sp>
      <p:sp>
        <p:nvSpPr>
          <p:cNvPr id="5" name="Slide Number Placeholder 4"/>
          <p:cNvSpPr>
            <a:spLocks noGrp="1"/>
          </p:cNvSpPr>
          <p:nvPr>
            <p:ph type="sldNum" sz="quarter" idx="11"/>
          </p:nvPr>
        </p:nvSpPr>
        <p:spPr/>
        <p:txBody>
          <a:bodyPr/>
          <a:lstStyle/>
          <a:p>
            <a:fld id="{D36AA31D-F192-44AE-9A86-3E34C83F099C}" type="slidenum">
              <a:rPr lang="en-CA" smtClean="0"/>
              <a:t>20</a:t>
            </a:fld>
            <a:endParaRPr lang="en-CA"/>
          </a:p>
        </p:txBody>
      </p:sp>
    </p:spTree>
    <p:extLst>
      <p:ext uri="{BB962C8B-B14F-4D97-AF65-F5344CB8AC3E}">
        <p14:creationId xmlns:p14="http://schemas.microsoft.com/office/powerpoint/2010/main" val="1570234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Footer Placeholder 3"/>
          <p:cNvSpPr>
            <a:spLocks noGrp="1"/>
          </p:cNvSpPr>
          <p:nvPr>
            <p:ph type="ftr" sz="quarter" idx="10"/>
          </p:nvPr>
        </p:nvSpPr>
        <p:spPr/>
        <p:txBody>
          <a:bodyPr/>
          <a:lstStyle/>
          <a:p>
            <a:endParaRPr lang="en-CA"/>
          </a:p>
        </p:txBody>
      </p:sp>
      <p:sp>
        <p:nvSpPr>
          <p:cNvPr id="5" name="Slide Number Placeholder 4"/>
          <p:cNvSpPr>
            <a:spLocks noGrp="1"/>
          </p:cNvSpPr>
          <p:nvPr>
            <p:ph type="sldNum" sz="quarter" idx="11"/>
          </p:nvPr>
        </p:nvSpPr>
        <p:spPr/>
        <p:txBody>
          <a:bodyPr/>
          <a:lstStyle/>
          <a:p>
            <a:fld id="{D36AA31D-F192-44AE-9A86-3E34C83F099C}" type="slidenum">
              <a:rPr lang="en-CA" smtClean="0"/>
              <a:t>2</a:t>
            </a:fld>
            <a:endParaRPr lang="en-CA"/>
          </a:p>
        </p:txBody>
      </p:sp>
    </p:spTree>
    <p:extLst>
      <p:ext uri="{BB962C8B-B14F-4D97-AF65-F5344CB8AC3E}">
        <p14:creationId xmlns:p14="http://schemas.microsoft.com/office/powerpoint/2010/main" val="583442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Footer Placeholder 3"/>
          <p:cNvSpPr>
            <a:spLocks noGrp="1"/>
          </p:cNvSpPr>
          <p:nvPr>
            <p:ph type="ftr" sz="quarter" idx="10"/>
          </p:nvPr>
        </p:nvSpPr>
        <p:spPr/>
        <p:txBody>
          <a:bodyPr/>
          <a:lstStyle/>
          <a:p>
            <a:endParaRPr lang="en-CA"/>
          </a:p>
        </p:txBody>
      </p:sp>
      <p:sp>
        <p:nvSpPr>
          <p:cNvPr id="5" name="Slide Number Placeholder 4"/>
          <p:cNvSpPr>
            <a:spLocks noGrp="1"/>
          </p:cNvSpPr>
          <p:nvPr>
            <p:ph type="sldNum" sz="quarter" idx="11"/>
          </p:nvPr>
        </p:nvSpPr>
        <p:spPr/>
        <p:txBody>
          <a:bodyPr/>
          <a:lstStyle/>
          <a:p>
            <a:fld id="{D36AA31D-F192-44AE-9A86-3E34C83F099C}" type="slidenum">
              <a:rPr lang="en-CA" smtClean="0"/>
              <a:t>21</a:t>
            </a:fld>
            <a:endParaRPr lang="en-CA"/>
          </a:p>
        </p:txBody>
      </p:sp>
    </p:spTree>
    <p:extLst>
      <p:ext uri="{BB962C8B-B14F-4D97-AF65-F5344CB8AC3E}">
        <p14:creationId xmlns:p14="http://schemas.microsoft.com/office/powerpoint/2010/main" val="2866345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SV</a:t>
            </a:r>
            <a:r>
              <a:rPr lang="en-CA" b="1" baseline="0" dirty="0"/>
              <a:t> to stress importance of using </a:t>
            </a:r>
            <a:r>
              <a:rPr lang="en-CA" b="1" baseline="0" dirty="0" err="1"/>
              <a:t>magellan</a:t>
            </a:r>
            <a:r>
              <a:rPr lang="en-CA" b="1" baseline="0" dirty="0"/>
              <a:t> for:</a:t>
            </a:r>
            <a:br>
              <a:rPr lang="en-CA" b="1" baseline="0" dirty="0"/>
            </a:br>
            <a:endParaRPr lang="en-CA" baseline="0" dirty="0"/>
          </a:p>
          <a:p>
            <a:pPr marL="171450" indent="-171450">
              <a:buFontTx/>
              <a:buChar char="-"/>
            </a:pPr>
            <a:r>
              <a:rPr lang="en-CA" baseline="0" dirty="0"/>
              <a:t>Preregistration numbers:  Scheduling of sections, classrooms, </a:t>
            </a:r>
            <a:r>
              <a:rPr lang="en-CA" baseline="0" dirty="0" err="1"/>
              <a:t>etc</a:t>
            </a:r>
            <a:r>
              <a:rPr lang="en-CA" baseline="0" dirty="0"/>
              <a:t> is based on preregistration #s.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baseline="0" dirty="0"/>
              <a:t>Planning ahead:  Ensuring you meet program and CEAB requirements to be eligible to graduate</a:t>
            </a:r>
          </a:p>
          <a:p>
            <a:pPr marL="0" indent="0">
              <a:buFontTx/>
              <a:buNone/>
            </a:pPr>
            <a:endParaRPr lang="en-CA" baseline="0" dirty="0"/>
          </a:p>
          <a:p>
            <a:pPr marL="171450" indent="-171450">
              <a:buFontTx/>
              <a:buChar char="-"/>
            </a:pPr>
            <a:endParaRPr lang="en-CA" dirty="0"/>
          </a:p>
        </p:txBody>
      </p:sp>
      <p:sp>
        <p:nvSpPr>
          <p:cNvPr id="4" name="Footer Placeholder 3"/>
          <p:cNvSpPr>
            <a:spLocks noGrp="1"/>
          </p:cNvSpPr>
          <p:nvPr>
            <p:ph type="ftr" sz="quarter" idx="10"/>
          </p:nvPr>
        </p:nvSpPr>
        <p:spPr/>
        <p:txBody>
          <a:bodyPr/>
          <a:lstStyle/>
          <a:p>
            <a:endParaRPr lang="en-CA"/>
          </a:p>
        </p:txBody>
      </p:sp>
      <p:sp>
        <p:nvSpPr>
          <p:cNvPr id="5" name="Slide Number Placeholder 4"/>
          <p:cNvSpPr>
            <a:spLocks noGrp="1"/>
          </p:cNvSpPr>
          <p:nvPr>
            <p:ph type="sldNum" sz="quarter" idx="11"/>
          </p:nvPr>
        </p:nvSpPr>
        <p:spPr/>
        <p:txBody>
          <a:bodyPr/>
          <a:lstStyle/>
          <a:p>
            <a:fld id="{D36AA31D-F192-44AE-9A86-3E34C83F099C}" type="slidenum">
              <a:rPr lang="en-CA" smtClean="0"/>
              <a:t>22</a:t>
            </a:fld>
            <a:endParaRPr lang="en-CA"/>
          </a:p>
        </p:txBody>
      </p:sp>
    </p:spTree>
    <p:extLst>
      <p:ext uri="{BB962C8B-B14F-4D97-AF65-F5344CB8AC3E}">
        <p14:creationId xmlns:p14="http://schemas.microsoft.com/office/powerpoint/2010/main" val="16568821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Footer Placeholder 3"/>
          <p:cNvSpPr>
            <a:spLocks noGrp="1"/>
          </p:cNvSpPr>
          <p:nvPr>
            <p:ph type="ftr" sz="quarter" idx="10"/>
          </p:nvPr>
        </p:nvSpPr>
        <p:spPr/>
        <p:txBody>
          <a:bodyPr/>
          <a:lstStyle/>
          <a:p>
            <a:endParaRPr lang="en-CA"/>
          </a:p>
        </p:txBody>
      </p:sp>
      <p:sp>
        <p:nvSpPr>
          <p:cNvPr id="5" name="Slide Number Placeholder 4"/>
          <p:cNvSpPr>
            <a:spLocks noGrp="1"/>
          </p:cNvSpPr>
          <p:nvPr>
            <p:ph type="sldNum" sz="quarter" idx="11"/>
          </p:nvPr>
        </p:nvSpPr>
        <p:spPr/>
        <p:txBody>
          <a:bodyPr/>
          <a:lstStyle/>
          <a:p>
            <a:fld id="{D36AA31D-F192-44AE-9A86-3E34C83F099C}" type="slidenum">
              <a:rPr lang="en-CA" smtClean="0"/>
              <a:t>23</a:t>
            </a:fld>
            <a:endParaRPr lang="en-CA"/>
          </a:p>
        </p:txBody>
      </p:sp>
    </p:spTree>
    <p:extLst>
      <p:ext uri="{BB962C8B-B14F-4D97-AF65-F5344CB8AC3E}">
        <p14:creationId xmlns:p14="http://schemas.microsoft.com/office/powerpoint/2010/main" val="1013425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Kernel</a:t>
            </a:r>
            <a:r>
              <a:rPr lang="en-CA" baseline="0"/>
              <a:t>/Depth examples only</a:t>
            </a:r>
            <a:endParaRPr lang="en-CA" dirty="0"/>
          </a:p>
        </p:txBody>
      </p:sp>
      <p:sp>
        <p:nvSpPr>
          <p:cNvPr id="4" name="Footer Placeholder 3"/>
          <p:cNvSpPr>
            <a:spLocks noGrp="1"/>
          </p:cNvSpPr>
          <p:nvPr>
            <p:ph type="ftr" sz="quarter" idx="10"/>
          </p:nvPr>
        </p:nvSpPr>
        <p:spPr/>
        <p:txBody>
          <a:bodyPr/>
          <a:lstStyle/>
          <a:p>
            <a:endParaRPr lang="en-CA"/>
          </a:p>
        </p:txBody>
      </p:sp>
      <p:sp>
        <p:nvSpPr>
          <p:cNvPr id="5" name="Slide Number Placeholder 4"/>
          <p:cNvSpPr>
            <a:spLocks noGrp="1"/>
          </p:cNvSpPr>
          <p:nvPr>
            <p:ph type="sldNum" sz="quarter" idx="11"/>
          </p:nvPr>
        </p:nvSpPr>
        <p:spPr/>
        <p:txBody>
          <a:bodyPr/>
          <a:lstStyle/>
          <a:p>
            <a:fld id="{D36AA31D-F192-44AE-9A86-3E34C83F099C}" type="slidenum">
              <a:rPr lang="en-CA" smtClean="0"/>
              <a:t>24</a:t>
            </a:fld>
            <a:endParaRPr lang="en-CA"/>
          </a:p>
        </p:txBody>
      </p:sp>
    </p:spTree>
    <p:extLst>
      <p:ext uri="{BB962C8B-B14F-4D97-AF65-F5344CB8AC3E}">
        <p14:creationId xmlns:p14="http://schemas.microsoft.com/office/powerpoint/2010/main" val="2013906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36AA31D-F192-44AE-9A86-3E34C83F099C}" type="slidenum">
              <a:rPr lang="en-CA" smtClean="0"/>
              <a:t>25</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435549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Footer Placeholder 3"/>
          <p:cNvSpPr>
            <a:spLocks noGrp="1"/>
          </p:cNvSpPr>
          <p:nvPr>
            <p:ph type="ftr" sz="quarter" idx="10"/>
          </p:nvPr>
        </p:nvSpPr>
        <p:spPr/>
        <p:txBody>
          <a:bodyPr/>
          <a:lstStyle/>
          <a:p>
            <a:endParaRPr lang="en-CA"/>
          </a:p>
        </p:txBody>
      </p:sp>
      <p:sp>
        <p:nvSpPr>
          <p:cNvPr id="5" name="Slide Number Placeholder 4"/>
          <p:cNvSpPr>
            <a:spLocks noGrp="1"/>
          </p:cNvSpPr>
          <p:nvPr>
            <p:ph type="sldNum" sz="quarter" idx="11"/>
          </p:nvPr>
        </p:nvSpPr>
        <p:spPr/>
        <p:txBody>
          <a:bodyPr/>
          <a:lstStyle/>
          <a:p>
            <a:fld id="{D36AA31D-F192-44AE-9A86-3E34C83F099C}" type="slidenum">
              <a:rPr lang="en-CA" smtClean="0"/>
              <a:t>26</a:t>
            </a:fld>
            <a:endParaRPr lang="en-CA"/>
          </a:p>
        </p:txBody>
      </p:sp>
    </p:spTree>
    <p:extLst>
      <p:ext uri="{BB962C8B-B14F-4D97-AF65-F5344CB8AC3E}">
        <p14:creationId xmlns:p14="http://schemas.microsoft.com/office/powerpoint/2010/main" val="16458049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Footer Placeholder 3"/>
          <p:cNvSpPr>
            <a:spLocks noGrp="1"/>
          </p:cNvSpPr>
          <p:nvPr>
            <p:ph type="ftr" sz="quarter" idx="10"/>
          </p:nvPr>
        </p:nvSpPr>
        <p:spPr/>
        <p:txBody>
          <a:bodyPr/>
          <a:lstStyle/>
          <a:p>
            <a:endParaRPr lang="en-CA"/>
          </a:p>
        </p:txBody>
      </p:sp>
      <p:sp>
        <p:nvSpPr>
          <p:cNvPr id="5" name="Slide Number Placeholder 4"/>
          <p:cNvSpPr>
            <a:spLocks noGrp="1"/>
          </p:cNvSpPr>
          <p:nvPr>
            <p:ph type="sldNum" sz="quarter" idx="11"/>
          </p:nvPr>
        </p:nvSpPr>
        <p:spPr/>
        <p:txBody>
          <a:bodyPr/>
          <a:lstStyle/>
          <a:p>
            <a:fld id="{D36AA31D-F192-44AE-9A86-3E34C83F099C}" type="slidenum">
              <a:rPr lang="en-CA" smtClean="0"/>
              <a:t>28</a:t>
            </a:fld>
            <a:endParaRPr lang="en-CA"/>
          </a:p>
        </p:txBody>
      </p:sp>
    </p:spTree>
    <p:extLst>
      <p:ext uri="{BB962C8B-B14F-4D97-AF65-F5344CB8AC3E}">
        <p14:creationId xmlns:p14="http://schemas.microsoft.com/office/powerpoint/2010/main" val="593095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Footer Placeholder 3"/>
          <p:cNvSpPr>
            <a:spLocks noGrp="1"/>
          </p:cNvSpPr>
          <p:nvPr>
            <p:ph type="ftr" sz="quarter" idx="10"/>
          </p:nvPr>
        </p:nvSpPr>
        <p:spPr/>
        <p:txBody>
          <a:bodyPr/>
          <a:lstStyle/>
          <a:p>
            <a:endParaRPr lang="en-CA"/>
          </a:p>
        </p:txBody>
      </p:sp>
      <p:sp>
        <p:nvSpPr>
          <p:cNvPr id="5" name="Slide Number Placeholder 4"/>
          <p:cNvSpPr>
            <a:spLocks noGrp="1"/>
          </p:cNvSpPr>
          <p:nvPr>
            <p:ph type="sldNum" sz="quarter" idx="11"/>
          </p:nvPr>
        </p:nvSpPr>
        <p:spPr/>
        <p:txBody>
          <a:bodyPr/>
          <a:lstStyle/>
          <a:p>
            <a:fld id="{D36AA31D-F192-44AE-9A86-3E34C83F099C}" type="slidenum">
              <a:rPr lang="en-CA" smtClean="0"/>
              <a:t>29</a:t>
            </a:fld>
            <a:endParaRPr lang="en-CA"/>
          </a:p>
        </p:txBody>
      </p:sp>
    </p:spTree>
    <p:extLst>
      <p:ext uri="{BB962C8B-B14F-4D97-AF65-F5344CB8AC3E}">
        <p14:creationId xmlns:p14="http://schemas.microsoft.com/office/powerpoint/2010/main" val="166013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p>
        </p:txBody>
      </p:sp>
      <p:sp>
        <p:nvSpPr>
          <p:cNvPr id="46083" name="Slide Number Placeholder 3"/>
          <p:cNvSpPr>
            <a:spLocks noGrp="1"/>
          </p:cNvSpPr>
          <p:nvPr>
            <p:ph type="sldNum" sz="quarter" idx="4294967295"/>
          </p:nvPr>
        </p:nvSpPr>
        <p:spPr bwMode="auto">
          <a:xfrm>
            <a:off x="3970885" y="8831162"/>
            <a:ext cx="3038318" cy="4631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56955" indent="-291136" eaLnBrk="0" hangingPunct="0">
              <a:defRPr sz="2000">
                <a:solidFill>
                  <a:schemeClr val="tx1"/>
                </a:solidFill>
                <a:latin typeface="Arial" charset="0"/>
                <a:ea typeface="ＭＳ Ｐゴシック" charset="0"/>
              </a:defRPr>
            </a:lvl2pPr>
            <a:lvl3pPr marL="1164546" indent="-232909" eaLnBrk="0" hangingPunct="0">
              <a:defRPr sz="2000">
                <a:solidFill>
                  <a:schemeClr val="tx1"/>
                </a:solidFill>
                <a:latin typeface="Arial" charset="0"/>
                <a:ea typeface="ＭＳ Ｐゴシック" charset="0"/>
              </a:defRPr>
            </a:lvl3pPr>
            <a:lvl4pPr marL="1630366" indent="-232909" eaLnBrk="0" hangingPunct="0">
              <a:defRPr sz="2000">
                <a:solidFill>
                  <a:schemeClr val="tx1"/>
                </a:solidFill>
                <a:latin typeface="Arial" charset="0"/>
                <a:ea typeface="ＭＳ Ｐゴシック" charset="0"/>
              </a:defRPr>
            </a:lvl4pPr>
            <a:lvl5pPr marL="2096184" indent="-232909" eaLnBrk="0" hangingPunct="0">
              <a:defRPr sz="2000">
                <a:solidFill>
                  <a:schemeClr val="tx1"/>
                </a:solidFill>
                <a:latin typeface="Arial" charset="0"/>
                <a:ea typeface="ＭＳ Ｐゴシック" charset="0"/>
              </a:defRPr>
            </a:lvl5pPr>
            <a:lvl6pPr marL="2562002" indent="-232909" algn="ctr" eaLnBrk="0" fontAlgn="base" hangingPunct="0">
              <a:spcBef>
                <a:spcPct val="0"/>
              </a:spcBef>
              <a:spcAft>
                <a:spcPct val="0"/>
              </a:spcAft>
              <a:defRPr sz="2000">
                <a:solidFill>
                  <a:schemeClr val="tx1"/>
                </a:solidFill>
                <a:latin typeface="Arial" charset="0"/>
                <a:ea typeface="ＭＳ Ｐゴシック" charset="0"/>
              </a:defRPr>
            </a:lvl6pPr>
            <a:lvl7pPr marL="3027820" indent="-232909" algn="ctr" eaLnBrk="0" fontAlgn="base" hangingPunct="0">
              <a:spcBef>
                <a:spcPct val="0"/>
              </a:spcBef>
              <a:spcAft>
                <a:spcPct val="0"/>
              </a:spcAft>
              <a:defRPr sz="2000">
                <a:solidFill>
                  <a:schemeClr val="tx1"/>
                </a:solidFill>
                <a:latin typeface="Arial" charset="0"/>
                <a:ea typeface="ＭＳ Ｐゴシック" charset="0"/>
              </a:defRPr>
            </a:lvl7pPr>
            <a:lvl8pPr marL="3493639" indent="-232909" algn="ctr" eaLnBrk="0" fontAlgn="base" hangingPunct="0">
              <a:spcBef>
                <a:spcPct val="0"/>
              </a:spcBef>
              <a:spcAft>
                <a:spcPct val="0"/>
              </a:spcAft>
              <a:defRPr sz="2000">
                <a:solidFill>
                  <a:schemeClr val="tx1"/>
                </a:solidFill>
                <a:latin typeface="Arial" charset="0"/>
                <a:ea typeface="ＭＳ Ｐゴシック" charset="0"/>
              </a:defRPr>
            </a:lvl8pPr>
            <a:lvl9pPr marL="3959457" indent="-232909"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023A6CBB-027F-EC41-B75E-5D5F18292783}" type="slidenum">
              <a:rPr lang="en-US"/>
              <a:pPr eaLnBrk="1" hangingPunct="1"/>
              <a:t>3</a:t>
            </a:fld>
            <a:endParaRPr lang="en-US"/>
          </a:p>
        </p:txBody>
      </p:sp>
      <p:sp>
        <p:nvSpPr>
          <p:cNvPr id="2" name="Footer Placeholder 1"/>
          <p:cNvSpPr>
            <a:spLocks noGrp="1"/>
          </p:cNvSpPr>
          <p:nvPr>
            <p:ph type="ftr" sz="quarter" idx="10"/>
          </p:nvPr>
        </p:nvSpPr>
        <p:spPr/>
        <p:txBody>
          <a:bodyPr/>
          <a:lstStyle/>
          <a:p>
            <a:endParaRPr lang="en-CA"/>
          </a:p>
        </p:txBody>
      </p:sp>
    </p:spTree>
    <p:extLst>
      <p:ext uri="{BB962C8B-B14F-4D97-AF65-F5344CB8AC3E}">
        <p14:creationId xmlns:p14="http://schemas.microsoft.com/office/powerpoint/2010/main" val="1550568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en-US" b="1" dirty="0">
                <a:cs typeface="+mn-cs"/>
              </a:rPr>
              <a:t>Leanne’s responsibilities:</a:t>
            </a:r>
          </a:p>
          <a:p>
            <a:pPr marL="236776" indent="-236776">
              <a:buFont typeface="Arial" pitchFamily="34" charset="0"/>
              <a:buChar char="•"/>
              <a:defRPr/>
            </a:pPr>
            <a:r>
              <a:rPr lang="en-US" dirty="0">
                <a:cs typeface="+mn-cs"/>
              </a:rPr>
              <a:t>Provides student </a:t>
            </a:r>
            <a:r>
              <a:rPr lang="en-US" dirty="0" err="1">
                <a:cs typeface="+mn-cs"/>
              </a:rPr>
              <a:t>counselling</a:t>
            </a:r>
            <a:r>
              <a:rPr lang="en-US" dirty="0">
                <a:cs typeface="+mn-cs"/>
              </a:rPr>
              <a:t>, in person, via e-mail or by telephone, including Foreign Exchange students </a:t>
            </a:r>
          </a:p>
          <a:p>
            <a:pPr marL="236776" indent="-236776">
              <a:buFont typeface="Arial" pitchFamily="34" charset="0"/>
              <a:buChar char="•"/>
              <a:defRPr/>
            </a:pPr>
            <a:r>
              <a:rPr lang="en-US" dirty="0">
                <a:cs typeface="+mn-cs"/>
              </a:rPr>
              <a:t>Organizes, maintains and researches curriculum &amp; calendar updates </a:t>
            </a:r>
          </a:p>
          <a:p>
            <a:pPr marL="236776" indent="-236776">
              <a:buFont typeface="Arial" pitchFamily="34" charset="0"/>
              <a:buChar char="•"/>
              <a:defRPr/>
            </a:pPr>
            <a:r>
              <a:rPr lang="en-US" dirty="0">
                <a:cs typeface="+mn-cs"/>
              </a:rPr>
              <a:t>Schedules all undergraduate courses </a:t>
            </a:r>
          </a:p>
          <a:p>
            <a:pPr marL="236776" indent="-236776">
              <a:buFont typeface="Arial" pitchFamily="34" charset="0"/>
              <a:buChar char="•"/>
              <a:defRPr/>
            </a:pPr>
            <a:r>
              <a:rPr lang="en-US" dirty="0">
                <a:cs typeface="+mn-cs"/>
              </a:rPr>
              <a:t>Supports Faculty Council academic representatives </a:t>
            </a:r>
          </a:p>
          <a:p>
            <a:pPr marL="236776" indent="-236776">
              <a:buFont typeface="Arial" pitchFamily="34" charset="0"/>
              <a:buChar char="•"/>
              <a:defRPr/>
            </a:pPr>
            <a:r>
              <a:rPr lang="en-US" dirty="0">
                <a:cs typeface="+mn-cs"/>
              </a:rPr>
              <a:t>Assists the UG Chair with teaching assignments, new staff direction &amp; policy formation </a:t>
            </a:r>
          </a:p>
          <a:p>
            <a:pPr marL="236776" indent="-236776">
              <a:buFont typeface="Arial" pitchFamily="34" charset="0"/>
              <a:buChar char="•"/>
              <a:defRPr/>
            </a:pPr>
            <a:r>
              <a:rPr lang="en-US" dirty="0">
                <a:cs typeface="+mn-cs"/>
              </a:rPr>
              <a:t>Monitors degree requirements, oversees convocation, tracks failures, etc. </a:t>
            </a:r>
          </a:p>
          <a:p>
            <a:pPr marL="236776" indent="-236776">
              <a:defRPr/>
            </a:pPr>
            <a:endParaRPr lang="en-US" dirty="0">
              <a:cs typeface="+mn-cs"/>
            </a:endParaRPr>
          </a:p>
          <a:p>
            <a:pPr marL="236776" indent="-236776">
              <a:defRPr/>
            </a:pPr>
            <a:r>
              <a:rPr lang="en-US" b="1" dirty="0">
                <a:cs typeface="+mn-cs"/>
              </a:rPr>
              <a:t>Jayne’s responsibilities</a:t>
            </a:r>
          </a:p>
          <a:p>
            <a:pPr>
              <a:defRPr/>
            </a:pPr>
            <a:r>
              <a:rPr lang="en-US" dirty="0">
                <a:cs typeface="+mn-cs"/>
              </a:rPr>
              <a:t>Manages undergraduate leadership initiatives </a:t>
            </a:r>
          </a:p>
          <a:p>
            <a:pPr>
              <a:defRPr/>
            </a:pPr>
            <a:r>
              <a:rPr lang="en-US" dirty="0">
                <a:cs typeface="+mn-cs"/>
              </a:rPr>
              <a:t>Assists with student </a:t>
            </a:r>
            <a:r>
              <a:rPr lang="en-US" dirty="0" err="1">
                <a:cs typeface="+mn-cs"/>
              </a:rPr>
              <a:t>counselling</a:t>
            </a:r>
            <a:r>
              <a:rPr lang="en-US" dirty="0">
                <a:cs typeface="+mn-cs"/>
              </a:rPr>
              <a:t> </a:t>
            </a:r>
          </a:p>
          <a:p>
            <a:pPr marL="236776" indent="-236776">
              <a:buFont typeface="Arial" pitchFamily="34" charset="0"/>
              <a:buChar char="•"/>
              <a:defRPr/>
            </a:pPr>
            <a:endParaRPr lang="en-US" dirty="0">
              <a:cs typeface="+mn-cs"/>
            </a:endParaRPr>
          </a:p>
          <a:p>
            <a:pPr>
              <a:defRPr/>
            </a:pPr>
            <a:r>
              <a:rPr lang="en-US" b="1" dirty="0" err="1">
                <a:cs typeface="+mn-cs"/>
              </a:rPr>
              <a:t>Neena’s</a:t>
            </a:r>
            <a:r>
              <a:rPr lang="en-US" b="1" dirty="0">
                <a:cs typeface="+mn-cs"/>
              </a:rPr>
              <a:t> and Karen’s responsibilities </a:t>
            </a:r>
          </a:p>
          <a:p>
            <a:pPr>
              <a:buFont typeface="Arial" pitchFamily="34" charset="0"/>
              <a:buChar char="•"/>
              <a:defRPr/>
            </a:pPr>
            <a:r>
              <a:rPr lang="en-US" dirty="0">
                <a:cs typeface="+mn-cs"/>
              </a:rPr>
              <a:t>Front-line support – responds to general inquiries by phone/email/in person </a:t>
            </a:r>
          </a:p>
          <a:p>
            <a:pPr>
              <a:buFont typeface="Arial" pitchFamily="34" charset="0"/>
              <a:buChar char="•"/>
              <a:defRPr/>
            </a:pPr>
            <a:r>
              <a:rPr lang="en-US" dirty="0">
                <a:cs typeface="+mn-cs"/>
              </a:rPr>
              <a:t>Advises students on course selection process, Magellan, and graduation requirements </a:t>
            </a:r>
          </a:p>
          <a:p>
            <a:pPr>
              <a:buFont typeface="Arial" pitchFamily="34" charset="0"/>
              <a:buChar char="•"/>
              <a:defRPr/>
            </a:pPr>
            <a:r>
              <a:rPr lang="en-US" dirty="0">
                <a:cs typeface="+mn-cs"/>
              </a:rPr>
              <a:t>Maintains and processes 600 hours practical experience certificates </a:t>
            </a:r>
          </a:p>
          <a:p>
            <a:pPr>
              <a:buFont typeface="Arial" pitchFamily="34" charset="0"/>
              <a:buChar char="•"/>
              <a:defRPr/>
            </a:pPr>
            <a:r>
              <a:rPr lang="en-US" dirty="0">
                <a:cs typeface="+mn-cs"/>
              </a:rPr>
              <a:t>Processes adds/drops, section changes, etc. on ROSI </a:t>
            </a:r>
          </a:p>
          <a:p>
            <a:pPr>
              <a:buFont typeface="Arial" pitchFamily="34" charset="0"/>
              <a:buChar char="•"/>
              <a:defRPr/>
            </a:pPr>
            <a:r>
              <a:rPr lang="en-US" dirty="0">
                <a:cs typeface="+mn-cs"/>
              </a:rPr>
              <a:t>Maintains central email address for undergraduate office functions </a:t>
            </a:r>
          </a:p>
          <a:p>
            <a:pPr>
              <a:defRPr/>
            </a:pPr>
            <a:endParaRPr lang="en-US" b="1" dirty="0">
              <a:cs typeface="+mn-cs"/>
            </a:endParaRPr>
          </a:p>
        </p:txBody>
      </p:sp>
      <p:sp>
        <p:nvSpPr>
          <p:cNvPr id="47107" name="Slide Number Placeholder 3"/>
          <p:cNvSpPr>
            <a:spLocks noGrp="1"/>
          </p:cNvSpPr>
          <p:nvPr>
            <p:ph type="sldNum" sz="quarter" idx="4294967295"/>
          </p:nvPr>
        </p:nvSpPr>
        <p:spPr bwMode="auto">
          <a:xfrm>
            <a:off x="3970885" y="8831162"/>
            <a:ext cx="3038318" cy="4631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56955" indent="-291136" eaLnBrk="0" hangingPunct="0">
              <a:defRPr sz="2000">
                <a:solidFill>
                  <a:schemeClr val="tx1"/>
                </a:solidFill>
                <a:latin typeface="Arial" charset="0"/>
                <a:ea typeface="ＭＳ Ｐゴシック" charset="0"/>
              </a:defRPr>
            </a:lvl2pPr>
            <a:lvl3pPr marL="1164546" indent="-232909" eaLnBrk="0" hangingPunct="0">
              <a:defRPr sz="2000">
                <a:solidFill>
                  <a:schemeClr val="tx1"/>
                </a:solidFill>
                <a:latin typeface="Arial" charset="0"/>
                <a:ea typeface="ＭＳ Ｐゴシック" charset="0"/>
              </a:defRPr>
            </a:lvl3pPr>
            <a:lvl4pPr marL="1630366" indent="-232909" eaLnBrk="0" hangingPunct="0">
              <a:defRPr sz="2000">
                <a:solidFill>
                  <a:schemeClr val="tx1"/>
                </a:solidFill>
                <a:latin typeface="Arial" charset="0"/>
                <a:ea typeface="ＭＳ Ｐゴシック" charset="0"/>
              </a:defRPr>
            </a:lvl4pPr>
            <a:lvl5pPr marL="2096184" indent="-232909" eaLnBrk="0" hangingPunct="0">
              <a:defRPr sz="2000">
                <a:solidFill>
                  <a:schemeClr val="tx1"/>
                </a:solidFill>
                <a:latin typeface="Arial" charset="0"/>
                <a:ea typeface="ＭＳ Ｐゴシック" charset="0"/>
              </a:defRPr>
            </a:lvl5pPr>
            <a:lvl6pPr marL="2562002" indent="-232909" algn="ctr" eaLnBrk="0" fontAlgn="base" hangingPunct="0">
              <a:spcBef>
                <a:spcPct val="0"/>
              </a:spcBef>
              <a:spcAft>
                <a:spcPct val="0"/>
              </a:spcAft>
              <a:defRPr sz="2000">
                <a:solidFill>
                  <a:schemeClr val="tx1"/>
                </a:solidFill>
                <a:latin typeface="Arial" charset="0"/>
                <a:ea typeface="ＭＳ Ｐゴシック" charset="0"/>
              </a:defRPr>
            </a:lvl6pPr>
            <a:lvl7pPr marL="3027820" indent="-232909" algn="ctr" eaLnBrk="0" fontAlgn="base" hangingPunct="0">
              <a:spcBef>
                <a:spcPct val="0"/>
              </a:spcBef>
              <a:spcAft>
                <a:spcPct val="0"/>
              </a:spcAft>
              <a:defRPr sz="2000">
                <a:solidFill>
                  <a:schemeClr val="tx1"/>
                </a:solidFill>
                <a:latin typeface="Arial" charset="0"/>
                <a:ea typeface="ＭＳ Ｐゴシック" charset="0"/>
              </a:defRPr>
            </a:lvl7pPr>
            <a:lvl8pPr marL="3493639" indent="-232909" algn="ctr" eaLnBrk="0" fontAlgn="base" hangingPunct="0">
              <a:spcBef>
                <a:spcPct val="0"/>
              </a:spcBef>
              <a:spcAft>
                <a:spcPct val="0"/>
              </a:spcAft>
              <a:defRPr sz="2000">
                <a:solidFill>
                  <a:schemeClr val="tx1"/>
                </a:solidFill>
                <a:latin typeface="Arial" charset="0"/>
                <a:ea typeface="ＭＳ Ｐゴシック" charset="0"/>
              </a:defRPr>
            </a:lvl8pPr>
            <a:lvl9pPr marL="3959457" indent="-232909"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D6E1B17F-0F43-114A-BB48-3EB949C01DDA}" type="slidenum">
              <a:rPr lang="en-US"/>
              <a:pPr eaLnBrk="1" hangingPunct="1"/>
              <a:t>4</a:t>
            </a:fld>
            <a:endParaRPr lang="en-US"/>
          </a:p>
        </p:txBody>
      </p:sp>
      <p:sp>
        <p:nvSpPr>
          <p:cNvPr id="2" name="Footer Placeholder 1"/>
          <p:cNvSpPr>
            <a:spLocks noGrp="1"/>
          </p:cNvSpPr>
          <p:nvPr>
            <p:ph type="ftr" sz="quarter" idx="10"/>
          </p:nvPr>
        </p:nvSpPr>
        <p:spPr/>
        <p:txBody>
          <a:bodyPr/>
          <a:lstStyle/>
          <a:p>
            <a:endParaRPr lang="en-CA"/>
          </a:p>
        </p:txBody>
      </p:sp>
    </p:spTree>
    <p:extLst>
      <p:ext uri="{BB962C8B-B14F-4D97-AF65-F5344CB8AC3E}">
        <p14:creationId xmlns:p14="http://schemas.microsoft.com/office/powerpoint/2010/main" val="3936785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CA" altLang="en-US" dirty="0">
                <a:latin typeface="Arial" panose="020B0604020202020204" pitchFamily="34" charset="0"/>
              </a:rPr>
              <a:t>What success really looks like is different than what we see – there will be ups an downs, and failures and lots of hard work, which we don’t often talk about</a:t>
            </a:r>
          </a:p>
          <a:p>
            <a:pPr>
              <a:defRPr/>
            </a:pPr>
            <a:endParaRPr lang="en-CA" altLang="en-US" dirty="0">
              <a:latin typeface="Arial" panose="020B0604020202020204" pitchFamily="34" charset="0"/>
            </a:endParaRPr>
          </a:p>
          <a:p>
            <a:pPr>
              <a:defRPr/>
            </a:pPr>
            <a:r>
              <a:rPr lang="en-CA" altLang="en-US" dirty="0">
                <a:latin typeface="Arial" panose="020B0604020202020204" pitchFamily="34" charset="0"/>
              </a:rPr>
              <a:t>-Its easy to think everybody else is doing better or school is easier for them because they are doing well </a:t>
            </a:r>
          </a:p>
          <a:p>
            <a:pPr>
              <a:defRPr/>
            </a:pPr>
            <a:endParaRPr lang="en-CA" altLang="en-US" dirty="0">
              <a:latin typeface="Arial" panose="020B0604020202020204" pitchFamily="34" charset="0"/>
            </a:endParaRPr>
          </a:p>
          <a:p>
            <a:pPr>
              <a:defRPr/>
            </a:pPr>
            <a:r>
              <a:rPr lang="en-CA" altLang="en-US" dirty="0">
                <a:latin typeface="Arial" panose="020B0604020202020204" pitchFamily="34" charset="0"/>
              </a:rPr>
              <a:t>-but you are never really aware of the failures or </a:t>
            </a:r>
            <a:r>
              <a:rPr lang="en-CA" altLang="en-US" dirty="0" err="1">
                <a:latin typeface="Arial" panose="020B0604020202020204" pitchFamily="34" charset="0"/>
              </a:rPr>
              <a:t>dissapointment</a:t>
            </a:r>
            <a:r>
              <a:rPr lang="en-CA" altLang="en-US" dirty="0">
                <a:latin typeface="Arial" panose="020B0604020202020204" pitchFamily="34" charset="0"/>
              </a:rPr>
              <a:t> another student experiences, </a:t>
            </a:r>
          </a:p>
          <a:p>
            <a:pPr>
              <a:defRPr/>
            </a:pPr>
            <a:endParaRPr lang="en-CA" altLang="en-US" dirty="0">
              <a:latin typeface="Arial" panose="020B0604020202020204" pitchFamily="34" charset="0"/>
            </a:endParaRPr>
          </a:p>
          <a:p>
            <a:pPr>
              <a:defRPr/>
            </a:pPr>
            <a:r>
              <a:rPr lang="en-CA" altLang="en-US" dirty="0">
                <a:latin typeface="Arial" panose="020B0604020202020204" pitchFamily="34" charset="0"/>
              </a:rPr>
              <a:t>-it can be very stressful to compare yourself to others, or to define success only in terms of grades, and not be able to see how you may have success in other parts of your life </a:t>
            </a:r>
          </a:p>
          <a:p>
            <a:pPr>
              <a:defRPr/>
            </a:pPr>
            <a:endParaRPr lang="en-CA" altLang="en-US" dirty="0">
              <a:latin typeface="Arial" panose="020B0604020202020204" pitchFamily="34" charset="0"/>
            </a:endParaRPr>
          </a:p>
        </p:txBody>
      </p:sp>
      <p:sp>
        <p:nvSpPr>
          <p:cNvPr id="1536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3173" indent="-285836">
              <a:defRPr>
                <a:solidFill>
                  <a:schemeClr val="tx1"/>
                </a:solidFill>
                <a:latin typeface="Arial" charset="0"/>
              </a:defRPr>
            </a:lvl2pPr>
            <a:lvl3pPr marL="1143343" indent="-228669">
              <a:defRPr>
                <a:solidFill>
                  <a:schemeClr val="tx1"/>
                </a:solidFill>
                <a:latin typeface="Arial" charset="0"/>
              </a:defRPr>
            </a:lvl3pPr>
            <a:lvl4pPr marL="1600680" indent="-228669">
              <a:defRPr>
                <a:solidFill>
                  <a:schemeClr val="tx1"/>
                </a:solidFill>
                <a:latin typeface="Arial" charset="0"/>
              </a:defRPr>
            </a:lvl4pPr>
            <a:lvl5pPr marL="2058017" indent="-228669">
              <a:defRPr>
                <a:solidFill>
                  <a:schemeClr val="tx1"/>
                </a:solidFill>
                <a:latin typeface="Arial" charset="0"/>
              </a:defRPr>
            </a:lvl5pPr>
            <a:lvl6pPr marL="2515354" indent="-228669" eaLnBrk="0" fontAlgn="base" hangingPunct="0">
              <a:spcBef>
                <a:spcPct val="0"/>
              </a:spcBef>
              <a:spcAft>
                <a:spcPct val="0"/>
              </a:spcAft>
              <a:defRPr>
                <a:solidFill>
                  <a:schemeClr val="tx1"/>
                </a:solidFill>
                <a:latin typeface="Arial" charset="0"/>
              </a:defRPr>
            </a:lvl6pPr>
            <a:lvl7pPr marL="2972692" indent="-228669" eaLnBrk="0" fontAlgn="base" hangingPunct="0">
              <a:spcBef>
                <a:spcPct val="0"/>
              </a:spcBef>
              <a:spcAft>
                <a:spcPct val="0"/>
              </a:spcAft>
              <a:defRPr>
                <a:solidFill>
                  <a:schemeClr val="tx1"/>
                </a:solidFill>
                <a:latin typeface="Arial" charset="0"/>
              </a:defRPr>
            </a:lvl7pPr>
            <a:lvl8pPr marL="3430029" indent="-228669" eaLnBrk="0" fontAlgn="base" hangingPunct="0">
              <a:spcBef>
                <a:spcPct val="0"/>
              </a:spcBef>
              <a:spcAft>
                <a:spcPct val="0"/>
              </a:spcAft>
              <a:defRPr>
                <a:solidFill>
                  <a:schemeClr val="tx1"/>
                </a:solidFill>
                <a:latin typeface="Arial" charset="0"/>
              </a:defRPr>
            </a:lvl8pPr>
            <a:lvl9pPr marL="3887366" indent="-228669"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E26E22D-5211-46A7-AD11-A21BA3D5BC84}" type="slidenum">
              <a:rPr kumimoji="0" lang="en-GB"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0361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5363" name="Notes Placeholder 2"/>
          <p:cNvSpPr>
            <a:spLocks noGrp="1"/>
          </p:cNvSpPr>
          <p:nvPr>
            <p:ph type="body" idx="1"/>
          </p:nvPr>
        </p:nvSpPr>
        <p:spPr>
          <a:noFill/>
        </p:spPr>
        <p:txBody>
          <a:bodyPr/>
          <a:lstStyle/>
          <a:p>
            <a:endParaRPr lang="en-CA" altLang="en-US">
              <a:latin typeface="Arial" panose="020B0604020202020204" pitchFamily="34" charset="0"/>
            </a:endParaRPr>
          </a:p>
        </p:txBody>
      </p:sp>
      <p:sp>
        <p:nvSpPr>
          <p:cNvPr id="1536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B08D08-6217-44F5-BF51-9911B76B60D8}"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81697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Footer Placeholder 3"/>
          <p:cNvSpPr>
            <a:spLocks noGrp="1"/>
          </p:cNvSpPr>
          <p:nvPr>
            <p:ph type="ftr" sz="quarter" idx="10"/>
          </p:nvPr>
        </p:nvSpPr>
        <p:spPr/>
        <p:txBody>
          <a:bodyPr/>
          <a:lstStyle/>
          <a:p>
            <a:endParaRPr lang="en-CA"/>
          </a:p>
        </p:txBody>
      </p:sp>
      <p:sp>
        <p:nvSpPr>
          <p:cNvPr id="5" name="Slide Number Placeholder 4"/>
          <p:cNvSpPr>
            <a:spLocks noGrp="1"/>
          </p:cNvSpPr>
          <p:nvPr>
            <p:ph type="sldNum" sz="quarter" idx="11"/>
          </p:nvPr>
        </p:nvSpPr>
        <p:spPr/>
        <p:txBody>
          <a:bodyPr/>
          <a:lstStyle/>
          <a:p>
            <a:fld id="{D36AA31D-F192-44AE-9A86-3E34C83F099C}" type="slidenum">
              <a:rPr lang="en-CA" smtClean="0"/>
              <a:t>8</a:t>
            </a:fld>
            <a:endParaRPr lang="en-CA"/>
          </a:p>
        </p:txBody>
      </p:sp>
    </p:spTree>
    <p:extLst>
      <p:ext uri="{BB962C8B-B14F-4D97-AF65-F5344CB8AC3E}">
        <p14:creationId xmlns:p14="http://schemas.microsoft.com/office/powerpoint/2010/main" val="3471758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There are 19 upper-year courses in total including technical electives, a full-year Capstone course, one free elective, one science/math, as well as four CS/HSS courses (we recommend one per term).</a:t>
            </a:r>
          </a:p>
          <a:p>
            <a:endParaRPr lang="en-CA" dirty="0"/>
          </a:p>
        </p:txBody>
      </p:sp>
      <p:sp>
        <p:nvSpPr>
          <p:cNvPr id="4" name="Footer Placeholder 3"/>
          <p:cNvSpPr>
            <a:spLocks noGrp="1"/>
          </p:cNvSpPr>
          <p:nvPr>
            <p:ph type="ftr" sz="quarter" idx="10"/>
          </p:nvPr>
        </p:nvSpPr>
        <p:spPr/>
        <p:txBody>
          <a:bodyPr/>
          <a:lstStyle/>
          <a:p>
            <a:endParaRPr lang="en-CA"/>
          </a:p>
        </p:txBody>
      </p:sp>
      <p:sp>
        <p:nvSpPr>
          <p:cNvPr id="5" name="Slide Number Placeholder 4"/>
          <p:cNvSpPr>
            <a:spLocks noGrp="1"/>
          </p:cNvSpPr>
          <p:nvPr>
            <p:ph type="sldNum" sz="quarter" idx="11"/>
          </p:nvPr>
        </p:nvSpPr>
        <p:spPr/>
        <p:txBody>
          <a:bodyPr/>
          <a:lstStyle/>
          <a:p>
            <a:fld id="{D36AA31D-F192-44AE-9A86-3E34C83F099C}" type="slidenum">
              <a:rPr lang="en-CA" smtClean="0"/>
              <a:t>9</a:t>
            </a:fld>
            <a:endParaRPr lang="en-CA"/>
          </a:p>
        </p:txBody>
      </p:sp>
    </p:spTree>
    <p:extLst>
      <p:ext uri="{BB962C8B-B14F-4D97-AF65-F5344CB8AC3E}">
        <p14:creationId xmlns:p14="http://schemas.microsoft.com/office/powerpoint/2010/main" val="1167985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Footer Placeholder 3"/>
          <p:cNvSpPr>
            <a:spLocks noGrp="1"/>
          </p:cNvSpPr>
          <p:nvPr>
            <p:ph type="ftr" sz="quarter" idx="10"/>
          </p:nvPr>
        </p:nvSpPr>
        <p:spPr/>
        <p:txBody>
          <a:bodyPr/>
          <a:lstStyle/>
          <a:p>
            <a:endParaRPr lang="en-CA"/>
          </a:p>
        </p:txBody>
      </p:sp>
      <p:sp>
        <p:nvSpPr>
          <p:cNvPr id="5" name="Slide Number Placeholder 4"/>
          <p:cNvSpPr>
            <a:spLocks noGrp="1"/>
          </p:cNvSpPr>
          <p:nvPr>
            <p:ph type="sldNum" sz="quarter" idx="11"/>
          </p:nvPr>
        </p:nvSpPr>
        <p:spPr/>
        <p:txBody>
          <a:bodyPr/>
          <a:lstStyle/>
          <a:p>
            <a:fld id="{D36AA31D-F192-44AE-9A86-3E34C83F099C}" type="slidenum">
              <a:rPr lang="en-CA" smtClean="0"/>
              <a:t>10</a:t>
            </a:fld>
            <a:endParaRPr lang="en-CA"/>
          </a:p>
        </p:txBody>
      </p:sp>
    </p:spTree>
    <p:extLst>
      <p:ext uri="{BB962C8B-B14F-4D97-AF65-F5344CB8AC3E}">
        <p14:creationId xmlns:p14="http://schemas.microsoft.com/office/powerpoint/2010/main" val="2073776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ED4F214-BC08-4A64-BF9F-54DD0038FAF0}" type="slidenum">
              <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4796267"/>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pPr>
              <a:defRPr/>
            </a:pPr>
            <a:fld id="{4EF751AB-B162-470D-9BB5-FDED05ACA915}" type="slidenum">
              <a:rPr lang="en-GB" altLang="en-US" smtClean="0"/>
              <a:pPr>
                <a:defRPr/>
              </a:pPr>
              <a:t>‹#›</a:t>
            </a:fld>
            <a:endParaRPr lang="en-GB" altLang="en-US"/>
          </a:p>
        </p:txBody>
      </p:sp>
    </p:spTree>
    <p:extLst>
      <p:ext uri="{BB962C8B-B14F-4D97-AF65-F5344CB8AC3E}">
        <p14:creationId xmlns:p14="http://schemas.microsoft.com/office/powerpoint/2010/main" val="1899804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4EF751AB-B162-470D-9BB5-FDED05ACA915}" type="slidenum">
              <a:rPr lang="en-GB" altLang="en-US" smtClean="0"/>
              <a:pPr>
                <a:defRPr/>
              </a:pPr>
              <a:t>‹#›</a:t>
            </a:fld>
            <a:endParaRPr lang="en-GB" altLang="en-US"/>
          </a:p>
        </p:txBody>
      </p:sp>
    </p:spTree>
    <p:extLst>
      <p:ext uri="{BB962C8B-B14F-4D97-AF65-F5344CB8AC3E}">
        <p14:creationId xmlns:p14="http://schemas.microsoft.com/office/powerpoint/2010/main" val="2461251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4EF751AB-B162-470D-9BB5-FDED05ACA915}" type="slidenum">
              <a:rPr lang="en-GB" altLang="en-US" smtClean="0"/>
              <a:pPr>
                <a:defRPr/>
              </a:pPr>
              <a:t>‹#›</a:t>
            </a:fld>
            <a:endParaRPr lang="en-GB"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56069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4EF751AB-B162-470D-9BB5-FDED05ACA915}" type="slidenum">
              <a:rPr lang="en-GB" altLang="en-US" smtClean="0"/>
              <a:pPr>
                <a:defRPr/>
              </a:pPr>
              <a:t>‹#›</a:t>
            </a:fld>
            <a:endParaRPr lang="en-GB" altLang="en-US"/>
          </a:p>
        </p:txBody>
      </p:sp>
    </p:spTree>
    <p:extLst>
      <p:ext uri="{BB962C8B-B14F-4D97-AF65-F5344CB8AC3E}">
        <p14:creationId xmlns:p14="http://schemas.microsoft.com/office/powerpoint/2010/main" val="364720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4EF751AB-B162-470D-9BB5-FDED05ACA915}" type="slidenum">
              <a:rPr lang="en-GB" altLang="en-US" smtClean="0"/>
              <a:pPr>
                <a:defRPr/>
              </a:pPr>
              <a:t>‹#›</a:t>
            </a:fld>
            <a:endParaRPr lang="en-GB"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69682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4EF751AB-B162-470D-9BB5-FDED05ACA915}" type="slidenum">
              <a:rPr lang="en-GB" altLang="en-US" smtClean="0"/>
              <a:pPr>
                <a:defRPr/>
              </a:pPr>
              <a:t>‹#›</a:t>
            </a:fld>
            <a:endParaRPr lang="en-GB" altLang="en-US"/>
          </a:p>
        </p:txBody>
      </p:sp>
    </p:spTree>
    <p:extLst>
      <p:ext uri="{BB962C8B-B14F-4D97-AF65-F5344CB8AC3E}">
        <p14:creationId xmlns:p14="http://schemas.microsoft.com/office/powerpoint/2010/main" val="4257558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4EF751AB-B162-470D-9BB5-FDED05ACA915}" type="slidenum">
              <a:rPr lang="en-GB" altLang="en-US" smtClean="0"/>
              <a:pPr>
                <a:defRPr/>
              </a:pPr>
              <a:t>‹#›</a:t>
            </a:fld>
            <a:endParaRPr lang="en-GB" altLang="en-US"/>
          </a:p>
        </p:txBody>
      </p:sp>
    </p:spTree>
    <p:extLst>
      <p:ext uri="{BB962C8B-B14F-4D97-AF65-F5344CB8AC3E}">
        <p14:creationId xmlns:p14="http://schemas.microsoft.com/office/powerpoint/2010/main" val="1619403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4EF751AB-B162-470D-9BB5-FDED05ACA915}" type="slidenum">
              <a:rPr lang="en-GB" altLang="en-US" smtClean="0"/>
              <a:pPr>
                <a:defRPr/>
              </a:pPr>
              <a:t>‹#›</a:t>
            </a:fld>
            <a:endParaRPr lang="en-GB" altLang="en-US"/>
          </a:p>
        </p:txBody>
      </p:sp>
    </p:spTree>
    <p:extLst>
      <p:ext uri="{BB962C8B-B14F-4D97-AF65-F5344CB8AC3E}">
        <p14:creationId xmlns:p14="http://schemas.microsoft.com/office/powerpoint/2010/main" val="3385243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9738" y="0"/>
            <a:ext cx="8264525" cy="838200"/>
          </a:xfrm>
        </p:spPr>
        <p:txBody>
          <a:bodyPr/>
          <a:lstStyle/>
          <a:p>
            <a:r>
              <a:rPr lang="en-US"/>
              <a:t>Click to edit Master title style</a:t>
            </a:r>
          </a:p>
        </p:txBody>
      </p:sp>
      <p:sp>
        <p:nvSpPr>
          <p:cNvPr id="3" name="Table Placeholder 2"/>
          <p:cNvSpPr>
            <a:spLocks noGrp="1"/>
          </p:cNvSpPr>
          <p:nvPr>
            <p:ph type="tbl" idx="1"/>
          </p:nvPr>
        </p:nvSpPr>
        <p:spPr>
          <a:xfrm>
            <a:off x="371475" y="1066800"/>
            <a:ext cx="8399463" cy="4851400"/>
          </a:xfrm>
        </p:spPr>
        <p:txBody>
          <a:bodyPr/>
          <a:lstStyle/>
          <a:p>
            <a:pPr lvl="0"/>
            <a:endParaRPr lang="en-US" noProof="0"/>
          </a:p>
        </p:txBody>
      </p:sp>
    </p:spTree>
    <p:extLst>
      <p:ext uri="{BB962C8B-B14F-4D97-AF65-F5344CB8AC3E}">
        <p14:creationId xmlns:p14="http://schemas.microsoft.com/office/powerpoint/2010/main" val="3331735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EA4A1C7-C819-4B6F-B5D7-77D42CE16B28}" type="slidenum">
              <a:rPr lang="en-CA" smtClean="0"/>
              <a:t>‹#›</a:t>
            </a:fld>
            <a:endParaRPr lang="en-CA"/>
          </a:p>
        </p:txBody>
      </p:sp>
    </p:spTree>
    <p:extLst>
      <p:ext uri="{BB962C8B-B14F-4D97-AF65-F5344CB8AC3E}">
        <p14:creationId xmlns:p14="http://schemas.microsoft.com/office/powerpoint/2010/main" val="347692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D4F214-BC08-4A64-BF9F-54DD0038FAF0}" type="slidenum">
              <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9387930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pPr>
              <a:defRPr/>
            </a:pPr>
            <a:fld id="{4EF751AB-B162-470D-9BB5-FDED05ACA915}" type="slidenum">
              <a:rPr lang="en-GB" altLang="en-US" smtClean="0"/>
              <a:pPr>
                <a:defRPr/>
              </a:pPr>
              <a:t>‹#›</a:t>
            </a:fld>
            <a:endParaRPr lang="en-GB" altLang="en-US"/>
          </a:p>
        </p:txBody>
      </p:sp>
    </p:spTree>
    <p:extLst>
      <p:ext uri="{BB962C8B-B14F-4D97-AF65-F5344CB8AC3E}">
        <p14:creationId xmlns:p14="http://schemas.microsoft.com/office/powerpoint/2010/main" val="1081268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pPr>
              <a:defRPr/>
            </a:pPr>
            <a:fld id="{4EF751AB-B162-470D-9BB5-FDED05ACA915}" type="slidenum">
              <a:rPr lang="en-GB" altLang="en-US" smtClean="0"/>
              <a:pPr>
                <a:defRPr/>
              </a:pPr>
              <a:t>‹#›</a:t>
            </a:fld>
            <a:endParaRPr lang="en-GB" altLang="en-US"/>
          </a:p>
        </p:txBody>
      </p:sp>
    </p:spTree>
    <p:extLst>
      <p:ext uri="{BB962C8B-B14F-4D97-AF65-F5344CB8AC3E}">
        <p14:creationId xmlns:p14="http://schemas.microsoft.com/office/powerpoint/2010/main" val="2339789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altLang="en-US"/>
          </a:p>
        </p:txBody>
      </p:sp>
      <p:sp>
        <p:nvSpPr>
          <p:cNvPr id="8" name="Footer Placeholder 7"/>
          <p:cNvSpPr>
            <a:spLocks noGrp="1"/>
          </p:cNvSpPr>
          <p:nvPr>
            <p:ph type="ftr" sz="quarter" idx="11"/>
          </p:nvPr>
        </p:nvSpPr>
        <p:spPr/>
        <p:txBody>
          <a:bodyPr/>
          <a:lstStyle/>
          <a:p>
            <a:pPr>
              <a:defRPr/>
            </a:pPr>
            <a:endParaRPr lang="en-GB" altLang="en-US"/>
          </a:p>
        </p:txBody>
      </p:sp>
      <p:sp>
        <p:nvSpPr>
          <p:cNvPr id="9" name="Slide Number Placeholder 8"/>
          <p:cNvSpPr>
            <a:spLocks noGrp="1"/>
          </p:cNvSpPr>
          <p:nvPr>
            <p:ph type="sldNum" sz="quarter" idx="12"/>
          </p:nvPr>
        </p:nvSpPr>
        <p:spPr/>
        <p:txBody>
          <a:bodyPr/>
          <a:lstStyle/>
          <a:p>
            <a:pPr>
              <a:defRPr/>
            </a:pPr>
            <a:fld id="{4EF751AB-B162-470D-9BB5-FDED05ACA915}" type="slidenum">
              <a:rPr lang="en-GB" altLang="en-US" smtClean="0"/>
              <a:pPr>
                <a:defRPr/>
              </a:pPr>
              <a:t>‹#›</a:t>
            </a:fld>
            <a:endParaRPr lang="en-GB" altLang="en-US"/>
          </a:p>
        </p:txBody>
      </p:sp>
    </p:spTree>
    <p:extLst>
      <p:ext uri="{BB962C8B-B14F-4D97-AF65-F5344CB8AC3E}">
        <p14:creationId xmlns:p14="http://schemas.microsoft.com/office/powerpoint/2010/main" val="1534939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ltLang="en-US"/>
          </a:p>
        </p:txBody>
      </p:sp>
      <p:sp>
        <p:nvSpPr>
          <p:cNvPr id="4" name="Footer Placeholder 3"/>
          <p:cNvSpPr>
            <a:spLocks noGrp="1"/>
          </p:cNvSpPr>
          <p:nvPr>
            <p:ph type="ftr" sz="quarter" idx="11"/>
          </p:nvPr>
        </p:nvSpPr>
        <p:spPr/>
        <p:txBody>
          <a:bodyPr/>
          <a:lstStyle/>
          <a:p>
            <a:pPr>
              <a:defRPr/>
            </a:pPr>
            <a:endParaRPr lang="en-GB" altLang="en-US"/>
          </a:p>
        </p:txBody>
      </p:sp>
      <p:sp>
        <p:nvSpPr>
          <p:cNvPr id="5" name="Slide Number Placeholder 4"/>
          <p:cNvSpPr>
            <a:spLocks noGrp="1"/>
          </p:cNvSpPr>
          <p:nvPr>
            <p:ph type="sldNum" sz="quarter" idx="12"/>
          </p:nvPr>
        </p:nvSpPr>
        <p:spPr/>
        <p:txBody>
          <a:bodyPr/>
          <a:lstStyle/>
          <a:p>
            <a:pPr>
              <a:defRPr/>
            </a:pPr>
            <a:fld id="{4EF751AB-B162-470D-9BB5-FDED05ACA915}" type="slidenum">
              <a:rPr lang="en-GB" altLang="en-US" smtClean="0"/>
              <a:pPr>
                <a:defRPr/>
              </a:pPr>
              <a:t>‹#›</a:t>
            </a:fld>
            <a:endParaRPr lang="en-GB" altLang="en-US"/>
          </a:p>
        </p:txBody>
      </p:sp>
    </p:spTree>
    <p:extLst>
      <p:ext uri="{BB962C8B-B14F-4D97-AF65-F5344CB8AC3E}">
        <p14:creationId xmlns:p14="http://schemas.microsoft.com/office/powerpoint/2010/main" val="390793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ltLang="en-US"/>
          </a:p>
        </p:txBody>
      </p:sp>
      <p:sp>
        <p:nvSpPr>
          <p:cNvPr id="3" name="Footer Placeholder 2"/>
          <p:cNvSpPr>
            <a:spLocks noGrp="1"/>
          </p:cNvSpPr>
          <p:nvPr>
            <p:ph type="ftr" sz="quarter" idx="11"/>
          </p:nvPr>
        </p:nvSpPr>
        <p:spPr/>
        <p:txBody>
          <a:bodyPr/>
          <a:lstStyle/>
          <a:p>
            <a:pPr>
              <a:defRPr/>
            </a:pPr>
            <a:endParaRPr lang="en-GB" altLang="en-US"/>
          </a:p>
        </p:txBody>
      </p:sp>
      <p:sp>
        <p:nvSpPr>
          <p:cNvPr id="4" name="Slide Number Placeholder 3"/>
          <p:cNvSpPr>
            <a:spLocks noGrp="1"/>
          </p:cNvSpPr>
          <p:nvPr>
            <p:ph type="sldNum" sz="quarter" idx="12"/>
          </p:nvPr>
        </p:nvSpPr>
        <p:spPr/>
        <p:txBody>
          <a:bodyPr/>
          <a:lstStyle/>
          <a:p>
            <a:pPr>
              <a:defRPr/>
            </a:pPr>
            <a:fld id="{4EF751AB-B162-470D-9BB5-FDED05ACA915}" type="slidenum">
              <a:rPr lang="en-GB" altLang="en-US" smtClean="0"/>
              <a:pPr>
                <a:defRPr/>
              </a:pPr>
              <a:t>‹#›</a:t>
            </a:fld>
            <a:endParaRPr lang="en-GB" altLang="en-US"/>
          </a:p>
        </p:txBody>
      </p:sp>
    </p:spTree>
    <p:extLst>
      <p:ext uri="{BB962C8B-B14F-4D97-AF65-F5344CB8AC3E}">
        <p14:creationId xmlns:p14="http://schemas.microsoft.com/office/powerpoint/2010/main" val="3159034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pPr>
              <a:defRPr/>
            </a:pPr>
            <a:fld id="{4EF751AB-B162-470D-9BB5-FDED05ACA915}" type="slidenum">
              <a:rPr lang="en-GB" altLang="en-US" smtClean="0"/>
              <a:pPr>
                <a:defRPr/>
              </a:pPr>
              <a:t>‹#›</a:t>
            </a:fld>
            <a:endParaRPr lang="en-GB" altLang="en-US"/>
          </a:p>
        </p:txBody>
      </p:sp>
    </p:spTree>
    <p:extLst>
      <p:ext uri="{BB962C8B-B14F-4D97-AF65-F5344CB8AC3E}">
        <p14:creationId xmlns:p14="http://schemas.microsoft.com/office/powerpoint/2010/main" val="167328740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EF751AB-B162-470D-9BB5-FDED05ACA915}" type="slidenum">
              <a:rPr lang="en-GB" altLang="en-US"/>
              <a:pPr>
                <a:defRPr/>
              </a:pPr>
              <a:t>‹#›</a:t>
            </a:fld>
            <a:endParaRPr lang="en-GB" altLang="en-US"/>
          </a:p>
        </p:txBody>
      </p:sp>
    </p:spTree>
    <p:extLst>
      <p:ext uri="{BB962C8B-B14F-4D97-AF65-F5344CB8AC3E}">
        <p14:creationId xmlns:p14="http://schemas.microsoft.com/office/powerpoint/2010/main" val="3666578477"/>
      </p:ext>
    </p:extLst>
  </p:cSld>
  <p:clrMap bg1="lt1" tx1="dk1" bg2="lt2" tx2="dk2" accent1="accent1" accent2="accent2" accent3="accent3" accent4="accent4" accent5="accent5" accent6="accent6" hlink="hlink" folHlink="folHlink"/>
  <p:sldLayoutIdLst>
    <p:sldLayoutId id="2147483666" r:id="rId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GB"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GB"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4EF751AB-B162-470D-9BB5-FDED05ACA915}" type="slidenum">
              <a:rPr lang="en-GB" altLang="en-US" smtClean="0"/>
              <a:pPr>
                <a:defRPr/>
              </a:pPr>
              <a:t>‹#›</a:t>
            </a:fld>
            <a:endParaRPr lang="en-GB" altLang="en-US"/>
          </a:p>
        </p:txBody>
      </p:sp>
    </p:spTree>
    <p:extLst>
      <p:ext uri="{BB962C8B-B14F-4D97-AF65-F5344CB8AC3E}">
        <p14:creationId xmlns:p14="http://schemas.microsoft.com/office/powerpoint/2010/main" val="191483608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transition spd="slow">
    <p:fade/>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s://ececourses.ece.utoronto.ca/"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undergrad.engineering.utoronto.ca/academics-registration/electives/complementary-studies-cs-electives/"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hyperlink" Target="https://magellan.ece.toronto.edu/" TargetMode="External"/><Relationship Id="rId3" Type="http://schemas.openxmlformats.org/officeDocument/2006/relationships/hyperlink" Target="http://uoft.me/engportal" TargetMode="External"/><Relationship Id="rId7" Type="http://schemas.openxmlformats.org/officeDocument/2006/relationships/hyperlink" Target="https://engineering.calendar.utoronto.ca/"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s://undergrad.engineering.utoronto.ca/advising-and-wellness/learning-skills-strategist/" TargetMode="External"/><Relationship Id="rId11" Type="http://schemas.openxmlformats.org/officeDocument/2006/relationships/hyperlink" Target="https://www.ece.utoronto.ca/undergraduates/scholarships/" TargetMode="External"/><Relationship Id="rId5" Type="http://schemas.openxmlformats.org/officeDocument/2006/relationships/hyperlink" Target="https://undergrad.engineering.utoronto.ca/advising-and-wellness/health-wellness/" TargetMode="External"/><Relationship Id="rId10" Type="http://schemas.openxmlformats.org/officeDocument/2006/relationships/hyperlink" Target="https://portal.engineering.utoronto.ca/welcome.asp" TargetMode="External"/><Relationship Id="rId4" Type="http://schemas.openxmlformats.org/officeDocument/2006/relationships/hyperlink" Target="mailto:askece@ecf.utoronto.ca" TargetMode="External"/><Relationship Id="rId9" Type="http://schemas.openxmlformats.org/officeDocument/2006/relationships/hyperlink" Target="http://undergrad.engineering.utoronto.ca/academics-registration/minors-certificat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forms.gle/PtQTdddG4bD9JkpA7"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undergrad.engineering.utoronto.ca/advising-and-wellness/learning-skills-strategist/ac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engineering.calendar.utoronto.ca/"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188" y="1052513"/>
            <a:ext cx="7772400" cy="1766887"/>
          </a:xfrm>
        </p:spPr>
        <p:txBody>
          <a:bodyPr>
            <a:normAutofit/>
          </a:bodyPr>
          <a:lstStyle/>
          <a:p>
            <a:pPr algn="ctr">
              <a:defRPr/>
            </a:pPr>
            <a:r>
              <a:rPr lang="en-US" sz="6000" dirty="0">
                <a:solidFill>
                  <a:srgbClr val="3366FF"/>
                </a:solidFill>
                <a:latin typeface="Arial" charset="0"/>
                <a:cs typeface="+mj-cs"/>
              </a:rPr>
              <a:t>ECE201H1 F</a:t>
            </a:r>
            <a:br>
              <a:rPr lang="en-US" sz="6000" dirty="0">
                <a:solidFill>
                  <a:srgbClr val="3366FF"/>
                </a:solidFill>
                <a:latin typeface="Arial" charset="0"/>
                <a:cs typeface="+mj-cs"/>
              </a:rPr>
            </a:br>
            <a:r>
              <a:rPr lang="en-US" sz="4000" i="1" dirty="0">
                <a:latin typeface="Arial" charset="0"/>
                <a:cs typeface="+mj-cs"/>
              </a:rPr>
              <a:t>Magellan Info Session</a:t>
            </a:r>
            <a:endParaRPr lang="en-US" sz="4000" i="1" dirty="0">
              <a:cs typeface="+mj-cs"/>
            </a:endParaRPr>
          </a:p>
        </p:txBody>
      </p:sp>
      <p:sp>
        <p:nvSpPr>
          <p:cNvPr id="3" name="Subtitle 2"/>
          <p:cNvSpPr>
            <a:spLocks noGrp="1"/>
          </p:cNvSpPr>
          <p:nvPr>
            <p:ph type="subTitle" idx="1"/>
          </p:nvPr>
        </p:nvSpPr>
        <p:spPr>
          <a:xfrm>
            <a:off x="0" y="2636912"/>
            <a:ext cx="8244508" cy="3888432"/>
          </a:xfrm>
        </p:spPr>
        <p:txBody>
          <a:bodyPr>
            <a:normAutofit fontScale="25000" lnSpcReduction="20000"/>
          </a:bodyPr>
          <a:lstStyle/>
          <a:p>
            <a:pPr>
              <a:defRPr/>
            </a:pPr>
            <a:endParaRPr lang="en-US" dirty="0">
              <a:cs typeface="+mn-cs"/>
            </a:endParaRPr>
          </a:p>
          <a:p>
            <a:pPr algn="ctr">
              <a:defRPr/>
            </a:pPr>
            <a:r>
              <a:rPr lang="en-US" sz="6400" b="1" dirty="0">
                <a:cs typeface="+mn-cs"/>
              </a:rPr>
              <a:t>Ravi Adve</a:t>
            </a:r>
          </a:p>
          <a:p>
            <a:pPr algn="ctr">
              <a:defRPr/>
            </a:pPr>
            <a:r>
              <a:rPr lang="en-US" sz="6400" i="1" dirty="0">
                <a:cs typeface="+mn-cs"/>
              </a:rPr>
              <a:t>Associate Chair, Undergraduate Studies</a:t>
            </a:r>
          </a:p>
          <a:p>
            <a:pPr algn="ctr">
              <a:defRPr/>
            </a:pPr>
            <a:r>
              <a:rPr lang="en-US" sz="6400" dirty="0">
                <a:cs typeface="+mn-cs"/>
              </a:rPr>
              <a:t>Department of Electrical and Computer Engineering</a:t>
            </a:r>
          </a:p>
          <a:p>
            <a:pPr algn="ctr">
              <a:defRPr/>
            </a:pPr>
            <a:endParaRPr lang="en-US" sz="6400" dirty="0">
              <a:cs typeface="+mn-cs"/>
            </a:endParaRPr>
          </a:p>
          <a:p>
            <a:pPr algn="ctr">
              <a:defRPr/>
            </a:pPr>
            <a:r>
              <a:rPr lang="en-US" sz="6400" b="1" dirty="0"/>
              <a:t>Leanne Dawkins</a:t>
            </a:r>
          </a:p>
          <a:p>
            <a:pPr algn="ctr"/>
            <a:r>
              <a:rPr lang="en-US" sz="6400" i="1" dirty="0"/>
              <a:t>Program Manager and Academic Advisor</a:t>
            </a:r>
          </a:p>
          <a:p>
            <a:pPr algn="ctr">
              <a:defRPr/>
            </a:pPr>
            <a:r>
              <a:rPr lang="en-US" sz="6400" dirty="0"/>
              <a:t>Department of Electrical and Computer Engineering</a:t>
            </a:r>
          </a:p>
          <a:p>
            <a:pPr algn="ctr">
              <a:defRPr/>
            </a:pPr>
            <a:endParaRPr lang="en-US" sz="6400" dirty="0"/>
          </a:p>
          <a:p>
            <a:pPr algn="ctr">
              <a:defRPr/>
            </a:pPr>
            <a:r>
              <a:rPr lang="en-US" sz="6400" b="1" dirty="0"/>
              <a:t>Neena Peterson and Dharsha Sundarampillai</a:t>
            </a:r>
          </a:p>
          <a:p>
            <a:pPr algn="ctr"/>
            <a:r>
              <a:rPr lang="en-US" sz="6400" i="1" dirty="0"/>
              <a:t>Student Advisors</a:t>
            </a:r>
          </a:p>
          <a:p>
            <a:pPr algn="ctr">
              <a:defRPr/>
            </a:pPr>
            <a:r>
              <a:rPr lang="en-US" sz="6400" dirty="0"/>
              <a:t>Department of Electrical and Computer Engineering</a:t>
            </a:r>
          </a:p>
          <a:p>
            <a:pPr>
              <a:defRPr/>
            </a:pPr>
            <a:endParaRPr lang="en-US" sz="2300" b="1" dirty="0"/>
          </a:p>
          <a:p>
            <a:pPr>
              <a:defRPr/>
            </a:pPr>
            <a:endParaRPr lang="en-US" dirty="0"/>
          </a:p>
          <a:p>
            <a:pPr>
              <a:defRPr/>
            </a:pPr>
            <a:endParaRPr lang="en-US" dirty="0">
              <a:cs typeface="+mn-cs"/>
            </a:endParaRPr>
          </a:p>
          <a:p>
            <a:pPr>
              <a:defRPr/>
            </a:pPr>
            <a:endParaRPr lang="en-US" dirty="0">
              <a:cs typeface="+mn-cs"/>
            </a:endParaRPr>
          </a:p>
          <a:p>
            <a:pPr>
              <a:defRPr/>
            </a:pPr>
            <a:endParaRPr lang="en-US" dirty="0">
              <a:cs typeface="+mn-cs"/>
            </a:endParaRPr>
          </a:p>
          <a:p>
            <a:pPr>
              <a:defRPr/>
            </a:pPr>
            <a:endParaRPr lang="en-US" dirty="0">
              <a:cs typeface="+mn-cs"/>
            </a:endParaRPr>
          </a:p>
        </p:txBody>
      </p:sp>
      <p:sp>
        <p:nvSpPr>
          <p:cNvPr id="4" name="Slide Number Placeholder 3"/>
          <p:cNvSpPr>
            <a:spLocks noGrp="1"/>
          </p:cNvSpPr>
          <p:nvPr>
            <p:ph type="sldNum" sz="quarter" idx="12"/>
          </p:nvPr>
        </p:nvSpPr>
        <p:spPr/>
        <p:txBody>
          <a:bodyPr/>
          <a:lstStyle/>
          <a:p>
            <a:fld id="{0EA4A1C7-C819-4B6F-B5D7-77D42CE16B28}" type="slidenum">
              <a:rPr lang="en-CA" smtClean="0"/>
              <a:t>1</a:t>
            </a:fld>
            <a:endParaRPr lang="en-CA"/>
          </a:p>
        </p:txBody>
      </p:sp>
    </p:spTree>
    <p:extLst>
      <p:ext uri="{BB962C8B-B14F-4D97-AF65-F5344CB8AC3E}">
        <p14:creationId xmlns:p14="http://schemas.microsoft.com/office/powerpoint/2010/main" val="607941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solidFill>
                  <a:srgbClr val="3333FF"/>
                </a:solidFill>
              </a:rPr>
              <a:t>What is not Flexible</a:t>
            </a:r>
            <a:endParaRPr lang="en-CA" dirty="0">
              <a:solidFill>
                <a:srgbClr val="3333FF"/>
              </a:solidFill>
            </a:endParaRPr>
          </a:p>
        </p:txBody>
      </p:sp>
      <p:sp>
        <p:nvSpPr>
          <p:cNvPr id="7" name="Content Placeholder 6"/>
          <p:cNvSpPr>
            <a:spLocks noGrp="1"/>
          </p:cNvSpPr>
          <p:nvPr>
            <p:ph idx="1"/>
          </p:nvPr>
        </p:nvSpPr>
        <p:spPr>
          <a:xfrm>
            <a:off x="609599" y="1556792"/>
            <a:ext cx="6347714" cy="4484571"/>
          </a:xfrm>
        </p:spPr>
        <p:txBody>
          <a:bodyPr>
            <a:normAutofit/>
          </a:bodyPr>
          <a:lstStyle/>
          <a:p>
            <a:r>
              <a:rPr lang="en-US" dirty="0" smtClean="0"/>
              <a:t>ECE472H1- Engineering Economics </a:t>
            </a:r>
            <a:r>
              <a:rPr lang="en-US" dirty="0" smtClean="0"/>
              <a:t>(can be completed in any upper-year term)</a:t>
            </a:r>
            <a:endParaRPr lang="en-US" dirty="0" smtClean="0"/>
          </a:p>
          <a:p>
            <a:r>
              <a:rPr lang="en-US" dirty="0" smtClean="0"/>
              <a:t>ECE496Y1/APS490Y1/BME498Y- Capstone </a:t>
            </a:r>
            <a:r>
              <a:rPr lang="en-US" dirty="0" smtClean="0"/>
              <a:t>Design (must be completed in your final year)</a:t>
            </a:r>
            <a:endParaRPr lang="en-US" dirty="0" smtClean="0"/>
          </a:p>
          <a:p>
            <a:r>
              <a:rPr lang="en-US" dirty="0" smtClean="0"/>
              <a:t>Must </a:t>
            </a:r>
            <a:r>
              <a:rPr lang="en-US" dirty="0"/>
              <a:t>meet Canadian Engineering Accreditation Board (CEAB) requirements </a:t>
            </a:r>
          </a:p>
          <a:p>
            <a:pPr lvl="1"/>
            <a:r>
              <a:rPr lang="en-US" dirty="0"/>
              <a:t>Magellan can help you with this</a:t>
            </a:r>
          </a:p>
          <a:p>
            <a:r>
              <a:rPr lang="en-US" dirty="0"/>
              <a:t>Must complete pre-requisites for advanced level courses</a:t>
            </a:r>
          </a:p>
          <a:p>
            <a:r>
              <a:rPr lang="en-US" dirty="0"/>
              <a:t>There may be </a:t>
            </a:r>
          </a:p>
          <a:p>
            <a:pPr lvl="1"/>
            <a:r>
              <a:rPr lang="en-US" dirty="0"/>
              <a:t>enrolment limitations, </a:t>
            </a:r>
          </a:p>
          <a:p>
            <a:pPr lvl="1"/>
            <a:r>
              <a:rPr lang="en-US" dirty="0"/>
              <a:t>CEAB limitations, </a:t>
            </a:r>
          </a:p>
          <a:p>
            <a:pPr lvl="1"/>
            <a:r>
              <a:rPr lang="en-US" dirty="0"/>
              <a:t>pre-requisite requirements</a:t>
            </a:r>
            <a:endParaRPr lang="en-CA" dirty="0"/>
          </a:p>
        </p:txBody>
      </p:sp>
      <p:sp>
        <p:nvSpPr>
          <p:cNvPr id="2" name="Slide Number Placeholder 1"/>
          <p:cNvSpPr>
            <a:spLocks noGrp="1"/>
          </p:cNvSpPr>
          <p:nvPr>
            <p:ph type="sldNum" sz="quarter" idx="12"/>
          </p:nvPr>
        </p:nvSpPr>
        <p:spPr/>
        <p:txBody>
          <a:bodyPr/>
          <a:lstStyle/>
          <a:p>
            <a:fld id="{0EA4A1C7-C819-4B6F-B5D7-77D42CE16B28}" type="slidenum">
              <a:rPr lang="en-CA" smtClean="0"/>
              <a:t>10</a:t>
            </a:fld>
            <a:endParaRPr lang="en-CA"/>
          </a:p>
        </p:txBody>
      </p:sp>
    </p:spTree>
    <p:extLst>
      <p:ext uri="{BB962C8B-B14F-4D97-AF65-F5344CB8AC3E}">
        <p14:creationId xmlns:p14="http://schemas.microsoft.com/office/powerpoint/2010/main" val="874520613"/>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7010400" y="3581400"/>
            <a:ext cx="1600200" cy="1524000"/>
          </a:xfrm>
          <a:prstGeom prst="rect">
            <a:avLst/>
          </a:prstGeom>
          <a:solidFill>
            <a:schemeClr val="bg1">
              <a:lumMod val="85000"/>
              <a:alpha val="50195"/>
            </a:schemeClr>
          </a:solidFill>
          <a:ln w="19050">
            <a:solidFill>
              <a:schemeClr val="tx1"/>
            </a:solidFill>
            <a:miter lim="800000"/>
            <a:headEnd type="none" w="sm" len="sm"/>
            <a:tailEnd type="none" w="sm" len="sm"/>
          </a:ln>
        </p:spPr>
        <p:txBody>
          <a:bodyPr wrap="none" anchor="b"/>
          <a:lstStyle/>
          <a:p>
            <a:pPr algn="ctr" eaLnBrk="0" hangingPunct="0"/>
            <a:r>
              <a:rPr lang="en-US" b="1" dirty="0">
                <a:solidFill>
                  <a:srgbClr val="002060"/>
                </a:solidFill>
              </a:rPr>
              <a:t>AREA   D</a:t>
            </a:r>
          </a:p>
        </p:txBody>
      </p:sp>
      <p:sp>
        <p:nvSpPr>
          <p:cNvPr id="8195" name="Rectangle 3"/>
          <p:cNvSpPr>
            <a:spLocks noChangeArrowheads="1"/>
          </p:cNvSpPr>
          <p:nvPr/>
        </p:nvSpPr>
        <p:spPr bwMode="auto">
          <a:xfrm>
            <a:off x="5334000" y="3581400"/>
            <a:ext cx="1600200" cy="1524000"/>
          </a:xfrm>
          <a:prstGeom prst="rect">
            <a:avLst/>
          </a:prstGeom>
          <a:solidFill>
            <a:schemeClr val="bg1">
              <a:lumMod val="85000"/>
              <a:alpha val="50195"/>
            </a:schemeClr>
          </a:solidFill>
          <a:ln w="19050">
            <a:solidFill>
              <a:schemeClr val="tx1"/>
            </a:solidFill>
            <a:miter lim="800000"/>
            <a:headEnd type="none" w="sm" len="sm"/>
            <a:tailEnd type="none" w="sm" len="sm"/>
          </a:ln>
        </p:spPr>
        <p:txBody>
          <a:bodyPr wrap="none" anchor="b"/>
          <a:lstStyle/>
          <a:p>
            <a:pPr algn="ctr" eaLnBrk="0" hangingPunct="0"/>
            <a:r>
              <a:rPr lang="en-US" b="1" dirty="0">
                <a:solidFill>
                  <a:srgbClr val="002060"/>
                </a:solidFill>
              </a:rPr>
              <a:t>AREA   C</a:t>
            </a:r>
          </a:p>
        </p:txBody>
      </p:sp>
      <p:sp>
        <p:nvSpPr>
          <p:cNvPr id="8196" name="Rectangle 4"/>
          <p:cNvSpPr>
            <a:spLocks noChangeArrowheads="1"/>
          </p:cNvSpPr>
          <p:nvPr/>
        </p:nvSpPr>
        <p:spPr bwMode="auto">
          <a:xfrm>
            <a:off x="3657600" y="1600200"/>
            <a:ext cx="1600200" cy="3505200"/>
          </a:xfrm>
          <a:prstGeom prst="rect">
            <a:avLst/>
          </a:prstGeom>
          <a:solidFill>
            <a:schemeClr val="bg1">
              <a:lumMod val="85000"/>
              <a:alpha val="50195"/>
            </a:schemeClr>
          </a:solidFill>
          <a:ln w="19050">
            <a:solidFill>
              <a:schemeClr val="tx1"/>
            </a:solidFill>
            <a:miter lim="800000"/>
            <a:headEnd type="none" w="sm" len="sm"/>
            <a:tailEnd type="none" w="sm" len="sm"/>
          </a:ln>
        </p:spPr>
        <p:txBody>
          <a:bodyPr wrap="none" anchor="b"/>
          <a:lstStyle/>
          <a:p>
            <a:pPr algn="ctr" eaLnBrk="0" hangingPunct="0"/>
            <a:r>
              <a:rPr lang="en-US" b="1" dirty="0">
                <a:solidFill>
                  <a:srgbClr val="002060"/>
                </a:solidFill>
              </a:rPr>
              <a:t>AREA   B</a:t>
            </a:r>
          </a:p>
        </p:txBody>
      </p:sp>
      <p:sp>
        <p:nvSpPr>
          <p:cNvPr id="8197" name="Rectangle 5"/>
          <p:cNvSpPr>
            <a:spLocks noChangeArrowheads="1"/>
          </p:cNvSpPr>
          <p:nvPr/>
        </p:nvSpPr>
        <p:spPr bwMode="auto">
          <a:xfrm>
            <a:off x="1981200" y="1600200"/>
            <a:ext cx="1600200" cy="3505200"/>
          </a:xfrm>
          <a:prstGeom prst="rect">
            <a:avLst/>
          </a:prstGeom>
          <a:solidFill>
            <a:schemeClr val="bg1">
              <a:lumMod val="85000"/>
              <a:alpha val="50195"/>
            </a:schemeClr>
          </a:solidFill>
          <a:ln w="19050">
            <a:solidFill>
              <a:schemeClr val="tx1"/>
            </a:solidFill>
            <a:miter lim="800000"/>
            <a:headEnd type="none" w="sm" len="sm"/>
            <a:tailEnd type="none" w="sm" len="sm"/>
          </a:ln>
        </p:spPr>
        <p:txBody>
          <a:bodyPr wrap="none" anchor="b"/>
          <a:lstStyle/>
          <a:p>
            <a:pPr algn="ctr" eaLnBrk="0" hangingPunct="0"/>
            <a:r>
              <a:rPr lang="en-US" b="1" dirty="0">
                <a:solidFill>
                  <a:srgbClr val="002060"/>
                </a:solidFill>
              </a:rPr>
              <a:t>AREA   A</a:t>
            </a:r>
          </a:p>
        </p:txBody>
      </p:sp>
      <p:sp>
        <p:nvSpPr>
          <p:cNvPr id="8198" name="Rectangle 6"/>
          <p:cNvSpPr>
            <a:spLocks noGrp="1" noChangeArrowheads="1"/>
          </p:cNvSpPr>
          <p:nvPr>
            <p:ph type="title"/>
          </p:nvPr>
        </p:nvSpPr>
        <p:spPr>
          <a:xfrm>
            <a:off x="457200" y="381000"/>
            <a:ext cx="8264525" cy="609600"/>
          </a:xfrm>
        </p:spPr>
        <p:txBody>
          <a:bodyPr>
            <a:noAutofit/>
          </a:bodyPr>
          <a:lstStyle/>
          <a:p>
            <a:r>
              <a:rPr lang="en-US" sz="4000" dirty="0">
                <a:solidFill>
                  <a:srgbClr val="3333FF"/>
                </a:solidFill>
              </a:rPr>
              <a:t>Breadth and Depth Requirement</a:t>
            </a:r>
          </a:p>
        </p:txBody>
      </p:sp>
      <p:sp>
        <p:nvSpPr>
          <p:cNvPr id="2" name="Slide Number Placeholder 1"/>
          <p:cNvSpPr>
            <a:spLocks noGrp="1"/>
          </p:cNvSpPr>
          <p:nvPr>
            <p:ph type="sldNum" sz="quarter" idx="12"/>
          </p:nvPr>
        </p:nvSpPr>
        <p:spPr/>
        <p:txBody>
          <a:bodyPr/>
          <a:lstStyle/>
          <a:p>
            <a:fld id="{0EA4A1C7-C819-4B6F-B5D7-77D42CE16B28}" type="slidenum">
              <a:rPr lang="en-CA" smtClean="0"/>
              <a:t>11</a:t>
            </a:fld>
            <a:endParaRPr lang="en-CA"/>
          </a:p>
        </p:txBody>
      </p:sp>
      <p:sp>
        <p:nvSpPr>
          <p:cNvPr id="8199" name="Rectangle 7"/>
          <p:cNvSpPr>
            <a:spLocks noChangeArrowheads="1"/>
          </p:cNvSpPr>
          <p:nvPr/>
        </p:nvSpPr>
        <p:spPr bwMode="auto">
          <a:xfrm>
            <a:off x="2057400" y="3657600"/>
            <a:ext cx="1447800" cy="914400"/>
          </a:xfrm>
          <a:prstGeom prst="rect">
            <a:avLst/>
          </a:prstGeom>
          <a:solidFill>
            <a:schemeClr val="bg2">
              <a:lumMod val="75000"/>
            </a:schemeClr>
          </a:solidFill>
          <a:ln w="9525">
            <a:solidFill>
              <a:schemeClr val="tx1"/>
            </a:solidFill>
            <a:miter lim="800000"/>
            <a:headEnd/>
            <a:tailEnd/>
          </a:ln>
        </p:spPr>
        <p:txBody>
          <a:bodyPr wrap="none" anchor="ctr"/>
          <a:lstStyle/>
          <a:p>
            <a:pPr algn="ctr"/>
            <a:r>
              <a:rPr lang="en-US" sz="3200" b="1" dirty="0">
                <a:latin typeface="+mj-lt"/>
              </a:rPr>
              <a:t>AREA</a:t>
            </a:r>
          </a:p>
          <a:p>
            <a:pPr algn="ctr"/>
            <a:r>
              <a:rPr lang="en-US" sz="3200" b="1" dirty="0">
                <a:latin typeface="+mj-lt"/>
              </a:rPr>
              <a:t>KERNEL</a:t>
            </a:r>
          </a:p>
        </p:txBody>
      </p:sp>
      <p:sp>
        <p:nvSpPr>
          <p:cNvPr id="8200" name="Rectangle 8"/>
          <p:cNvSpPr>
            <a:spLocks noChangeArrowheads="1"/>
          </p:cNvSpPr>
          <p:nvPr/>
        </p:nvSpPr>
        <p:spPr bwMode="auto">
          <a:xfrm>
            <a:off x="7086600" y="3657600"/>
            <a:ext cx="1447800" cy="914400"/>
          </a:xfrm>
          <a:prstGeom prst="rect">
            <a:avLst/>
          </a:prstGeom>
          <a:solidFill>
            <a:schemeClr val="bg2">
              <a:lumMod val="75000"/>
            </a:schemeClr>
          </a:solidFill>
          <a:ln w="9525">
            <a:solidFill>
              <a:schemeClr val="tx1"/>
            </a:solidFill>
            <a:miter lim="800000"/>
            <a:headEnd/>
            <a:tailEnd/>
          </a:ln>
        </p:spPr>
        <p:txBody>
          <a:bodyPr wrap="none" anchor="ctr"/>
          <a:lstStyle/>
          <a:p>
            <a:pPr algn="ctr"/>
            <a:r>
              <a:rPr lang="en-US" sz="3200" b="1" dirty="0"/>
              <a:t>AREA</a:t>
            </a:r>
          </a:p>
          <a:p>
            <a:pPr algn="ctr"/>
            <a:r>
              <a:rPr lang="en-US" sz="3200" b="1" dirty="0"/>
              <a:t>KERNEL</a:t>
            </a:r>
          </a:p>
        </p:txBody>
      </p:sp>
      <p:sp>
        <p:nvSpPr>
          <p:cNvPr id="8201" name="Rectangle 9"/>
          <p:cNvSpPr>
            <a:spLocks noChangeArrowheads="1"/>
          </p:cNvSpPr>
          <p:nvPr/>
        </p:nvSpPr>
        <p:spPr bwMode="auto">
          <a:xfrm>
            <a:off x="3733800" y="3657600"/>
            <a:ext cx="1447800" cy="914400"/>
          </a:xfrm>
          <a:prstGeom prst="rect">
            <a:avLst/>
          </a:prstGeom>
          <a:solidFill>
            <a:schemeClr val="bg2">
              <a:lumMod val="75000"/>
            </a:schemeClr>
          </a:solidFill>
          <a:ln w="9525">
            <a:solidFill>
              <a:schemeClr val="tx1"/>
            </a:solidFill>
            <a:miter lim="800000"/>
            <a:headEnd/>
            <a:tailEnd/>
          </a:ln>
        </p:spPr>
        <p:txBody>
          <a:bodyPr wrap="none" anchor="ctr"/>
          <a:lstStyle/>
          <a:p>
            <a:pPr algn="ctr"/>
            <a:r>
              <a:rPr lang="en-US" sz="3200" b="1" dirty="0"/>
              <a:t>AREA</a:t>
            </a:r>
          </a:p>
          <a:p>
            <a:pPr algn="ctr"/>
            <a:r>
              <a:rPr lang="en-US" sz="3200" b="1" dirty="0"/>
              <a:t>KERNEL</a:t>
            </a:r>
          </a:p>
        </p:txBody>
      </p:sp>
      <p:sp>
        <p:nvSpPr>
          <p:cNvPr id="8202" name="Rectangle 10"/>
          <p:cNvSpPr>
            <a:spLocks noChangeArrowheads="1"/>
          </p:cNvSpPr>
          <p:nvPr/>
        </p:nvSpPr>
        <p:spPr bwMode="auto">
          <a:xfrm>
            <a:off x="5410200" y="3657600"/>
            <a:ext cx="1447800" cy="914400"/>
          </a:xfrm>
          <a:prstGeom prst="rect">
            <a:avLst/>
          </a:prstGeom>
          <a:solidFill>
            <a:schemeClr val="bg2">
              <a:lumMod val="75000"/>
            </a:schemeClr>
          </a:solidFill>
          <a:ln w="9525">
            <a:solidFill>
              <a:schemeClr val="tx1"/>
            </a:solidFill>
            <a:miter lim="800000"/>
            <a:headEnd/>
            <a:tailEnd/>
          </a:ln>
        </p:spPr>
        <p:txBody>
          <a:bodyPr wrap="none" anchor="ctr"/>
          <a:lstStyle/>
          <a:p>
            <a:pPr algn="ctr"/>
            <a:r>
              <a:rPr lang="en-US" sz="3200" b="1" dirty="0"/>
              <a:t>AREA</a:t>
            </a:r>
          </a:p>
          <a:p>
            <a:pPr algn="ctr"/>
            <a:r>
              <a:rPr lang="en-US" sz="3200" b="1" dirty="0"/>
              <a:t>KERNEL</a:t>
            </a:r>
          </a:p>
        </p:txBody>
      </p:sp>
      <p:sp>
        <p:nvSpPr>
          <p:cNvPr id="8203" name="Rectangle 11"/>
          <p:cNvSpPr>
            <a:spLocks noChangeArrowheads="1"/>
          </p:cNvSpPr>
          <p:nvPr/>
        </p:nvSpPr>
        <p:spPr bwMode="auto">
          <a:xfrm>
            <a:off x="2057400" y="1676400"/>
            <a:ext cx="1447800" cy="914400"/>
          </a:xfrm>
          <a:prstGeom prst="rect">
            <a:avLst/>
          </a:prstGeom>
          <a:solidFill>
            <a:schemeClr val="tx2">
              <a:lumMod val="40000"/>
              <a:lumOff val="60000"/>
            </a:schemeClr>
          </a:solidFill>
          <a:ln w="9525">
            <a:solidFill>
              <a:schemeClr val="tx1"/>
            </a:solidFill>
            <a:miter lim="800000"/>
            <a:headEnd/>
            <a:tailEnd/>
          </a:ln>
        </p:spPr>
        <p:txBody>
          <a:bodyPr wrap="none" anchor="ctr"/>
          <a:lstStyle/>
          <a:p>
            <a:pPr algn="ctr"/>
            <a:r>
              <a:rPr lang="en-US" sz="3200" b="1" dirty="0">
                <a:latin typeface="+mj-lt"/>
              </a:rPr>
              <a:t>DEPTH</a:t>
            </a:r>
          </a:p>
        </p:txBody>
      </p:sp>
      <p:sp>
        <p:nvSpPr>
          <p:cNvPr id="8204" name="Rectangle 12"/>
          <p:cNvSpPr>
            <a:spLocks noChangeArrowheads="1"/>
          </p:cNvSpPr>
          <p:nvPr/>
        </p:nvSpPr>
        <p:spPr bwMode="auto">
          <a:xfrm>
            <a:off x="3733800" y="1676400"/>
            <a:ext cx="1447800" cy="914400"/>
          </a:xfrm>
          <a:prstGeom prst="rect">
            <a:avLst/>
          </a:prstGeom>
          <a:solidFill>
            <a:schemeClr val="tx2">
              <a:lumMod val="40000"/>
              <a:lumOff val="60000"/>
            </a:schemeClr>
          </a:solidFill>
          <a:ln w="9525">
            <a:solidFill>
              <a:schemeClr val="tx1"/>
            </a:solidFill>
            <a:miter lim="800000"/>
            <a:headEnd/>
            <a:tailEnd/>
          </a:ln>
        </p:spPr>
        <p:txBody>
          <a:bodyPr wrap="none" anchor="ctr"/>
          <a:lstStyle/>
          <a:p>
            <a:pPr algn="ctr"/>
            <a:r>
              <a:rPr lang="en-US" sz="3200" b="1" dirty="0"/>
              <a:t>DEPTH</a:t>
            </a:r>
          </a:p>
        </p:txBody>
      </p:sp>
      <p:sp>
        <p:nvSpPr>
          <p:cNvPr id="8205" name="Rectangle 13"/>
          <p:cNvSpPr>
            <a:spLocks noChangeArrowheads="1"/>
          </p:cNvSpPr>
          <p:nvPr/>
        </p:nvSpPr>
        <p:spPr bwMode="auto">
          <a:xfrm>
            <a:off x="3733800" y="2667000"/>
            <a:ext cx="1447800" cy="914400"/>
          </a:xfrm>
          <a:prstGeom prst="rect">
            <a:avLst/>
          </a:prstGeom>
          <a:solidFill>
            <a:schemeClr val="tx2">
              <a:lumMod val="40000"/>
              <a:lumOff val="60000"/>
            </a:schemeClr>
          </a:solidFill>
          <a:ln w="9525">
            <a:solidFill>
              <a:schemeClr val="tx1"/>
            </a:solidFill>
            <a:miter lim="800000"/>
            <a:headEnd/>
            <a:tailEnd/>
          </a:ln>
        </p:spPr>
        <p:txBody>
          <a:bodyPr wrap="none" anchor="ctr"/>
          <a:lstStyle/>
          <a:p>
            <a:pPr algn="ctr"/>
            <a:r>
              <a:rPr lang="en-US" sz="3200" b="1" dirty="0"/>
              <a:t>DEPTH</a:t>
            </a:r>
          </a:p>
        </p:txBody>
      </p:sp>
      <p:sp>
        <p:nvSpPr>
          <p:cNvPr id="8206" name="Rectangle 14"/>
          <p:cNvSpPr>
            <a:spLocks noChangeArrowheads="1"/>
          </p:cNvSpPr>
          <p:nvPr/>
        </p:nvSpPr>
        <p:spPr bwMode="auto">
          <a:xfrm>
            <a:off x="2057400" y="2667000"/>
            <a:ext cx="1447800" cy="914400"/>
          </a:xfrm>
          <a:prstGeom prst="rect">
            <a:avLst/>
          </a:prstGeom>
          <a:solidFill>
            <a:schemeClr val="tx2">
              <a:lumMod val="40000"/>
              <a:lumOff val="60000"/>
            </a:schemeClr>
          </a:solidFill>
          <a:ln w="9525">
            <a:solidFill>
              <a:schemeClr val="tx1"/>
            </a:solidFill>
            <a:miter lim="800000"/>
            <a:headEnd/>
            <a:tailEnd/>
          </a:ln>
        </p:spPr>
        <p:txBody>
          <a:bodyPr wrap="none" anchor="ctr"/>
          <a:lstStyle/>
          <a:p>
            <a:pPr algn="ctr"/>
            <a:r>
              <a:rPr lang="en-US" sz="3200" b="1" dirty="0"/>
              <a:t>DEPTH</a:t>
            </a:r>
          </a:p>
        </p:txBody>
      </p:sp>
      <p:sp>
        <p:nvSpPr>
          <p:cNvPr id="8207" name="AutoShape 15"/>
          <p:cNvSpPr>
            <a:spLocks noChangeArrowheads="1"/>
          </p:cNvSpPr>
          <p:nvPr/>
        </p:nvSpPr>
        <p:spPr bwMode="auto">
          <a:xfrm>
            <a:off x="2057400" y="5181600"/>
            <a:ext cx="6477000" cy="1066800"/>
          </a:xfrm>
          <a:prstGeom prst="leftRightArrow">
            <a:avLst>
              <a:gd name="adj1" fmla="val 50000"/>
              <a:gd name="adj2" fmla="val 121429"/>
            </a:avLst>
          </a:prstGeom>
          <a:solidFill>
            <a:schemeClr val="accent1">
              <a:alpha val="50195"/>
            </a:schemeClr>
          </a:solidFill>
          <a:ln w="19050">
            <a:solidFill>
              <a:schemeClr val="tx1"/>
            </a:solidFill>
            <a:miter lim="800000"/>
            <a:headEnd type="none" w="sm" len="sm"/>
            <a:tailEnd type="none" w="sm" len="sm"/>
          </a:ln>
        </p:spPr>
        <p:txBody>
          <a:bodyPr wrap="none" anchor="ctr"/>
          <a:lstStyle/>
          <a:p>
            <a:pPr eaLnBrk="0" hangingPunct="0"/>
            <a:r>
              <a:rPr lang="en-US" b="1" dirty="0"/>
              <a:t>Breadth Requirement:  4 distinct Areas</a:t>
            </a:r>
          </a:p>
        </p:txBody>
      </p:sp>
      <p:sp>
        <p:nvSpPr>
          <p:cNvPr id="8208" name="AutoShape 16"/>
          <p:cNvSpPr>
            <a:spLocks noChangeArrowheads="1"/>
          </p:cNvSpPr>
          <p:nvPr/>
        </p:nvSpPr>
        <p:spPr bwMode="auto">
          <a:xfrm>
            <a:off x="457200" y="1600200"/>
            <a:ext cx="1447800" cy="3505200"/>
          </a:xfrm>
          <a:prstGeom prst="upDownArrow">
            <a:avLst>
              <a:gd name="adj1" fmla="val 50000"/>
              <a:gd name="adj2" fmla="val 48421"/>
            </a:avLst>
          </a:prstGeom>
          <a:solidFill>
            <a:schemeClr val="accent1">
              <a:alpha val="50195"/>
            </a:schemeClr>
          </a:solidFill>
          <a:ln w="19050">
            <a:solidFill>
              <a:schemeClr val="tx1"/>
            </a:solidFill>
            <a:miter lim="800000"/>
            <a:headEnd type="none" w="sm" len="sm"/>
            <a:tailEnd type="none" w="sm" len="sm"/>
          </a:ln>
        </p:spPr>
        <p:txBody>
          <a:bodyPr wrap="none" anchor="ctr"/>
          <a:lstStyle/>
          <a:p>
            <a:pPr eaLnBrk="0" hangingPunct="0"/>
            <a:endParaRPr lang="en-US" b="1"/>
          </a:p>
        </p:txBody>
      </p:sp>
      <p:sp>
        <p:nvSpPr>
          <p:cNvPr id="8209" name="Text Box 17"/>
          <p:cNvSpPr txBox="1">
            <a:spLocks noChangeArrowheads="1"/>
          </p:cNvSpPr>
          <p:nvPr/>
        </p:nvSpPr>
        <p:spPr bwMode="auto">
          <a:xfrm>
            <a:off x="5562599" y="1414602"/>
            <a:ext cx="3159125"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sm" len="sm"/>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a:spcBef>
                <a:spcPct val="50000"/>
              </a:spcBef>
            </a:pPr>
            <a:r>
              <a:rPr lang="en-US" sz="1800" dirty="0"/>
              <a:t>The courses taken here determine the degree designation (EE or CE). </a:t>
            </a:r>
            <a:r>
              <a:rPr lang="en-US" sz="1800" dirty="0">
                <a:solidFill>
                  <a:srgbClr val="0070C0"/>
                </a:solidFill>
              </a:rPr>
              <a:t>Depending on the courses you select, you may also have the choice to select CE/EE designation</a:t>
            </a:r>
            <a:endParaRPr lang="en-CA" sz="1800" dirty="0">
              <a:solidFill>
                <a:srgbClr val="0070C0"/>
              </a:solidFill>
            </a:endParaRPr>
          </a:p>
          <a:p>
            <a:pPr algn="l">
              <a:spcBef>
                <a:spcPct val="50000"/>
              </a:spcBef>
            </a:pPr>
            <a:endParaRPr lang="en-US" sz="1800" dirty="0"/>
          </a:p>
        </p:txBody>
      </p:sp>
      <p:sp>
        <p:nvSpPr>
          <p:cNvPr id="8210" name="Text Box 20"/>
          <p:cNvSpPr txBox="1">
            <a:spLocks noChangeArrowheads="1"/>
          </p:cNvSpPr>
          <p:nvPr/>
        </p:nvSpPr>
        <p:spPr bwMode="auto">
          <a:xfrm>
            <a:off x="802429" y="2133600"/>
            <a:ext cx="766364"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10000"/>
              </a:spcBef>
            </a:pPr>
            <a:r>
              <a:rPr lang="en-US" sz="1800" b="1" dirty="0">
                <a:latin typeface="+mn-lt"/>
              </a:rPr>
              <a:t>Depth Requirement:</a:t>
            </a:r>
          </a:p>
          <a:p>
            <a:pPr eaLnBrk="1" hangingPunct="1">
              <a:spcBef>
                <a:spcPct val="10000"/>
              </a:spcBef>
            </a:pPr>
            <a:r>
              <a:rPr lang="en-US" sz="1800" b="1" dirty="0">
                <a:latin typeface="+mn-lt"/>
              </a:rPr>
              <a:t>4 Courses</a:t>
            </a:r>
          </a:p>
        </p:txBody>
      </p:sp>
    </p:spTree>
    <p:extLst>
      <p:ext uri="{BB962C8B-B14F-4D97-AF65-F5344CB8AC3E}">
        <p14:creationId xmlns:p14="http://schemas.microsoft.com/office/powerpoint/2010/main" val="285994659"/>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95536" y="476672"/>
          <a:ext cx="8229600" cy="5468456"/>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648072">
                <a:tc gridSpan="3">
                  <a:txBody>
                    <a:bodyPr/>
                    <a:lstStyle/>
                    <a:p>
                      <a:r>
                        <a:rPr lang="en-US" sz="3200" b="1" dirty="0">
                          <a:solidFill>
                            <a:schemeClr val="bg1"/>
                          </a:solidFill>
                        </a:rPr>
                        <a:t>3</a:t>
                      </a:r>
                      <a:r>
                        <a:rPr lang="en-US" sz="3200" b="1" baseline="30000" dirty="0">
                          <a:solidFill>
                            <a:schemeClr val="bg1"/>
                          </a:solidFill>
                        </a:rPr>
                        <a:t>rd</a:t>
                      </a:r>
                      <a:r>
                        <a:rPr lang="en-US" sz="3200" b="1" dirty="0">
                          <a:solidFill>
                            <a:schemeClr val="bg1"/>
                          </a:solidFill>
                        </a:rPr>
                        <a:t> and 4</a:t>
                      </a:r>
                      <a:r>
                        <a:rPr lang="en-US" sz="3200" b="1" baseline="30000" dirty="0">
                          <a:solidFill>
                            <a:schemeClr val="bg1"/>
                          </a:solidFill>
                        </a:rPr>
                        <a:t>th</a:t>
                      </a:r>
                      <a:r>
                        <a:rPr lang="en-US" sz="3200" b="1" dirty="0">
                          <a:solidFill>
                            <a:schemeClr val="bg1"/>
                          </a:solidFill>
                        </a:rPr>
                        <a:t> Year Courses (Areas 1 – 4) - EE</a:t>
                      </a:r>
                      <a:endParaRPr lang="en-CA" sz="3200" b="1" dirty="0">
                        <a:solidFill>
                          <a:schemeClr val="bg1"/>
                        </a:solidFill>
                      </a:endParaRPr>
                    </a:p>
                  </a:txBody>
                  <a:tcPr/>
                </a:tc>
                <a:tc hMerge="1">
                  <a:txBody>
                    <a:bodyPr/>
                    <a:lstStyle/>
                    <a:p>
                      <a:endParaRPr lang="en-CA" b="0" dirty="0">
                        <a:solidFill>
                          <a:schemeClr val="tx1"/>
                        </a:solidFill>
                      </a:endParaRPr>
                    </a:p>
                  </a:txBody>
                  <a:tcPr/>
                </a:tc>
                <a:tc hMerge="1">
                  <a:txBody>
                    <a:bodyPr/>
                    <a:lstStyle/>
                    <a:p>
                      <a:endParaRPr lang="en-CA" b="0" dirty="0">
                        <a:solidFill>
                          <a:schemeClr val="tx1"/>
                        </a:solidFill>
                      </a:endParaRPr>
                    </a:p>
                  </a:txBody>
                  <a:tcPr/>
                </a:tc>
                <a:extLst>
                  <a:ext uri="{0D108BD9-81ED-4DB2-BD59-A6C34878D82A}">
                    <a16:rowId xmlns:a16="http://schemas.microsoft.com/office/drawing/2014/main" val="10000"/>
                  </a:ext>
                </a:extLst>
              </a:tr>
              <a:tr h="288032">
                <a:tc rowSpan="2">
                  <a:txBody>
                    <a:bodyPr/>
                    <a:lstStyle/>
                    <a:p>
                      <a:r>
                        <a:rPr lang="en-US" b="1" dirty="0"/>
                        <a:t>Area</a:t>
                      </a:r>
                      <a:r>
                        <a:rPr lang="en-US" b="1" baseline="0" dirty="0"/>
                        <a:t> 1</a:t>
                      </a:r>
                      <a:r>
                        <a:rPr lang="en-US" baseline="0" dirty="0"/>
                        <a:t/>
                      </a:r>
                      <a:br>
                        <a:rPr lang="en-US" baseline="0" dirty="0"/>
                      </a:br>
                      <a:r>
                        <a:rPr lang="en-US" baseline="0" dirty="0"/>
                        <a:t>Photonics and</a:t>
                      </a:r>
                      <a:br>
                        <a:rPr lang="en-US" baseline="0" dirty="0"/>
                      </a:br>
                      <a:r>
                        <a:rPr lang="en-US" baseline="0" dirty="0"/>
                        <a:t>Semiconductor Physics</a:t>
                      </a:r>
                      <a:endParaRPr lang="en-CA" dirty="0"/>
                    </a:p>
                  </a:txBody>
                  <a:tcPr>
                    <a:solidFill>
                      <a:schemeClr val="bg2">
                        <a:lumMod val="75000"/>
                      </a:schemeClr>
                    </a:solidFill>
                  </a:tcPr>
                </a:tc>
                <a:tc>
                  <a:txBody>
                    <a:bodyPr/>
                    <a:lstStyle/>
                    <a:p>
                      <a:r>
                        <a:rPr lang="en-US" sz="1100" b="1" dirty="0"/>
                        <a:t>ECE335 – Intro to Electronic Devices</a:t>
                      </a:r>
                      <a:endParaRPr lang="en-CA" sz="1100" b="1" dirty="0"/>
                    </a:p>
                  </a:txBody>
                  <a:tcPr>
                    <a:solidFill>
                      <a:schemeClr val="bg2">
                        <a:lumMod val="75000"/>
                      </a:schemeClr>
                    </a:solidFill>
                  </a:tcPr>
                </a:tc>
                <a:tc>
                  <a:txBody>
                    <a:bodyPr/>
                    <a:lstStyle/>
                    <a:p>
                      <a:r>
                        <a:rPr lang="en-US" sz="1100" b="1" dirty="0"/>
                        <a:t>ECE318 – Fundamentals of Optics</a:t>
                      </a:r>
                      <a:endParaRPr lang="en-CA" sz="1100" b="1" dirty="0"/>
                    </a:p>
                  </a:txBody>
                  <a:tcPr>
                    <a:solidFill>
                      <a:schemeClr val="bg2">
                        <a:lumMod val="75000"/>
                      </a:schemeClr>
                    </a:solidFill>
                  </a:tcPr>
                </a:tc>
                <a:extLst>
                  <a:ext uri="{0D108BD9-81ED-4DB2-BD59-A6C34878D82A}">
                    <a16:rowId xmlns:a16="http://schemas.microsoft.com/office/drawing/2014/main" val="10001"/>
                  </a:ext>
                </a:extLst>
              </a:tr>
              <a:tr h="457200">
                <a:tc vMerge="1">
                  <a:txBody>
                    <a:bodyPr/>
                    <a:lstStyle/>
                    <a:p>
                      <a:endParaRPr lang="en-CA"/>
                    </a:p>
                  </a:txBody>
                  <a:tcPr/>
                </a:tc>
                <a:tc>
                  <a:txBody>
                    <a:bodyPr/>
                    <a:lstStyle/>
                    <a:p>
                      <a:r>
                        <a:rPr lang="en-US" sz="900" dirty="0"/>
                        <a:t>ECE442 – Intro to Micro- and Nano-Fabrication</a:t>
                      </a:r>
                      <a:r>
                        <a:rPr lang="en-US" sz="900" baseline="0" dirty="0"/>
                        <a:t> Technologies</a:t>
                      </a:r>
                    </a:p>
                    <a:p>
                      <a:r>
                        <a:rPr lang="en-US" sz="900" baseline="0" dirty="0"/>
                        <a:t>ECE427 – Photonic Devices</a:t>
                      </a:r>
                    </a:p>
                  </a:txBody>
                  <a:tcPr>
                    <a:solidFill>
                      <a:srgbClr val="EDF2F9"/>
                    </a:solidFill>
                  </a:tcPr>
                </a:tc>
                <a:tc>
                  <a:txBody>
                    <a:bodyPr/>
                    <a:lstStyle/>
                    <a:p>
                      <a:r>
                        <a:rPr lang="en-US" sz="900" dirty="0"/>
                        <a:t>ECE330 – Quantum &amp; Semiconductor Physics</a:t>
                      </a:r>
                    </a:p>
                    <a:p>
                      <a:r>
                        <a:rPr lang="en-US" sz="900" dirty="0"/>
                        <a:t>ECE469</a:t>
                      </a:r>
                      <a:r>
                        <a:rPr lang="en-US" sz="900" baseline="0" dirty="0"/>
                        <a:t> – Optical Communications &amp; Networks</a:t>
                      </a:r>
                    </a:p>
                    <a:p>
                      <a:r>
                        <a:rPr lang="en-US" sz="900" baseline="0" dirty="0"/>
                        <a:t>ECE437 – VLSI Technology</a:t>
                      </a:r>
                      <a:endParaRPr lang="en-CA" sz="900" dirty="0"/>
                    </a:p>
                  </a:txBody>
                  <a:tcPr>
                    <a:solidFill>
                      <a:srgbClr val="EDF2F9"/>
                    </a:solidFill>
                  </a:tcPr>
                </a:tc>
                <a:extLst>
                  <a:ext uri="{0D108BD9-81ED-4DB2-BD59-A6C34878D82A}">
                    <a16:rowId xmlns:a16="http://schemas.microsoft.com/office/drawing/2014/main" val="10002"/>
                  </a:ext>
                </a:extLst>
              </a:tr>
              <a:tr h="296024">
                <a:tc rowSpan="2">
                  <a:txBody>
                    <a:bodyPr/>
                    <a:lstStyle/>
                    <a:p>
                      <a:r>
                        <a:rPr lang="en-US" b="1" dirty="0"/>
                        <a:t>Area 2</a:t>
                      </a:r>
                      <a:r>
                        <a:rPr lang="en-US" dirty="0"/>
                        <a:t/>
                      </a:r>
                      <a:br>
                        <a:rPr lang="en-US" dirty="0"/>
                      </a:br>
                      <a:r>
                        <a:rPr lang="en-US" dirty="0"/>
                        <a:t>Electromagnetics and Energy Systems</a:t>
                      </a:r>
                      <a:endParaRPr lang="en-CA" dirty="0"/>
                    </a:p>
                  </a:txBody>
                  <a:tcPr>
                    <a:solidFill>
                      <a:schemeClr val="bg2">
                        <a:lumMod val="75000"/>
                      </a:schemeClr>
                    </a:solidFill>
                  </a:tcPr>
                </a:tc>
                <a:tc>
                  <a:txBody>
                    <a:bodyPr/>
                    <a:lstStyle/>
                    <a:p>
                      <a:r>
                        <a:rPr lang="en-US" sz="1100" b="1" dirty="0"/>
                        <a:t>ECE314 – Fund. Of Electrical Energy Systems</a:t>
                      </a:r>
                      <a:endParaRPr lang="en-CA" sz="1100" b="1" dirty="0"/>
                    </a:p>
                  </a:txBody>
                  <a:tcPr>
                    <a:solidFill>
                      <a:schemeClr val="bg2">
                        <a:lumMod val="75000"/>
                      </a:schemeClr>
                    </a:solidFill>
                  </a:tcPr>
                </a:tc>
                <a:tc>
                  <a:txBody>
                    <a:bodyPr/>
                    <a:lstStyle/>
                    <a:p>
                      <a:r>
                        <a:rPr lang="en-US" sz="1100" b="1" dirty="0"/>
                        <a:t>ECE320 – Fields and Waves</a:t>
                      </a:r>
                      <a:endParaRPr lang="en-CA" sz="1100" b="1" dirty="0"/>
                    </a:p>
                  </a:txBody>
                  <a:tcPr>
                    <a:solidFill>
                      <a:schemeClr val="bg2">
                        <a:lumMod val="75000"/>
                      </a:schemeClr>
                    </a:solidFill>
                  </a:tcPr>
                </a:tc>
                <a:extLst>
                  <a:ext uri="{0D108BD9-81ED-4DB2-BD59-A6C34878D82A}">
                    <a16:rowId xmlns:a16="http://schemas.microsoft.com/office/drawing/2014/main" val="10003"/>
                  </a:ext>
                </a:extLst>
              </a:tr>
              <a:tr h="457200">
                <a:tc vMerge="1">
                  <a:txBody>
                    <a:bodyPr/>
                    <a:lstStyle/>
                    <a:p>
                      <a:endParaRPr lang="en-CA"/>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BME595 – Medical Imaging</a:t>
                      </a:r>
                    </a:p>
                    <a:p>
                      <a:r>
                        <a:rPr lang="en-US" sz="900" baseline="0" dirty="0"/>
                        <a:t>ECE424 – Microwave Circuits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ECE514 – Power Electronics: Converter Topologies</a:t>
                      </a:r>
                      <a:endParaRPr lang="en-CA" sz="900" dirty="0"/>
                    </a:p>
                  </a:txBody>
                  <a:tcPr>
                    <a:solidFill>
                      <a:srgbClr val="EDF2F9"/>
                    </a:solidFill>
                  </a:tcPr>
                </a:tc>
                <a:tc>
                  <a:txBody>
                    <a:bodyPr/>
                    <a:lstStyle/>
                    <a:p>
                      <a:r>
                        <a:rPr lang="en-US" sz="900" dirty="0"/>
                        <a:t>ECE413 – Energy Systems &amp; Distributed Generation</a:t>
                      </a:r>
                    </a:p>
                    <a:p>
                      <a:r>
                        <a:rPr lang="en-US" sz="900" dirty="0"/>
                        <a:t>ECE422 – Radio and Microwave Wireless Systems</a:t>
                      </a:r>
                    </a:p>
                    <a:p>
                      <a:r>
                        <a:rPr lang="en-US" sz="900" dirty="0"/>
                        <a:t>ECE463 – Electric Drives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aseline="0" dirty="0"/>
                        <a:t>ECE533 – Power Electronics: Switch-Mode Power Supplies</a:t>
                      </a:r>
                      <a:endParaRPr lang="en-CA" sz="900" dirty="0"/>
                    </a:p>
                  </a:txBody>
                  <a:tcPr>
                    <a:solidFill>
                      <a:srgbClr val="EDF2F9"/>
                    </a:solidFill>
                  </a:tcPr>
                </a:tc>
                <a:extLst>
                  <a:ext uri="{0D108BD9-81ED-4DB2-BD59-A6C34878D82A}">
                    <a16:rowId xmlns:a16="http://schemas.microsoft.com/office/drawing/2014/main" val="10004"/>
                  </a:ext>
                </a:extLst>
              </a:tr>
              <a:tr h="302880">
                <a:tc rowSpan="2">
                  <a:txBody>
                    <a:bodyPr/>
                    <a:lstStyle/>
                    <a:p>
                      <a:r>
                        <a:rPr lang="en-US" b="1" dirty="0"/>
                        <a:t>Area 3</a:t>
                      </a:r>
                      <a:r>
                        <a:rPr lang="en-US" dirty="0"/>
                        <a:t/>
                      </a:r>
                      <a:br>
                        <a:rPr lang="en-US" dirty="0"/>
                      </a:br>
                      <a:r>
                        <a:rPr lang="en-US" dirty="0"/>
                        <a:t>Analog</a:t>
                      </a:r>
                      <a:r>
                        <a:rPr lang="en-US" baseline="0" dirty="0"/>
                        <a:t> and Digital Electronics</a:t>
                      </a:r>
                      <a:endParaRPr lang="en-CA" dirty="0"/>
                    </a:p>
                  </a:txBody>
                  <a:tcPr>
                    <a:solidFill>
                      <a:schemeClr val="bg2">
                        <a:lumMod val="75000"/>
                      </a:schemeClr>
                    </a:solidFill>
                  </a:tcPr>
                </a:tc>
                <a:tc>
                  <a:txBody>
                    <a:bodyPr/>
                    <a:lstStyle/>
                    <a:p>
                      <a:r>
                        <a:rPr lang="en-US" sz="1100" b="1" dirty="0"/>
                        <a:t>ECE331 – Analog Electronics</a:t>
                      </a:r>
                      <a:endParaRPr lang="en-CA" sz="1100" b="1" dirty="0"/>
                    </a:p>
                  </a:txBody>
                  <a:tcPr>
                    <a:solidFill>
                      <a:schemeClr val="bg2">
                        <a:lumMod val="75000"/>
                      </a:schemeClr>
                    </a:solidFill>
                  </a:tcPr>
                </a:tc>
                <a:tc>
                  <a:txBody>
                    <a:bodyPr/>
                    <a:lstStyle/>
                    <a:p>
                      <a:r>
                        <a:rPr lang="en-US" sz="1100" b="1" dirty="0"/>
                        <a:t>ECE334 – Digital Electronics</a:t>
                      </a:r>
                      <a:endParaRPr lang="en-CA" sz="1100" b="1" dirty="0"/>
                    </a:p>
                  </a:txBody>
                  <a:tcPr>
                    <a:solidFill>
                      <a:schemeClr val="bg2">
                        <a:lumMod val="75000"/>
                      </a:schemeClr>
                    </a:solidFill>
                  </a:tcPr>
                </a:tc>
                <a:extLst>
                  <a:ext uri="{0D108BD9-81ED-4DB2-BD59-A6C34878D82A}">
                    <a16:rowId xmlns:a16="http://schemas.microsoft.com/office/drawing/2014/main" val="10005"/>
                  </a:ext>
                </a:extLst>
              </a:tr>
              <a:tr h="457200">
                <a:tc vMerge="1">
                  <a:txBody>
                    <a:bodyPr/>
                    <a:lstStyle/>
                    <a:p>
                      <a:endParaRPr lang="en-CA"/>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aseline="0" dirty="0"/>
                        <a:t>ECE424 – Microwave Circuits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ECE430 – Analog Integrated Circuits</a:t>
                      </a:r>
                    </a:p>
                    <a:p>
                      <a:r>
                        <a:rPr lang="en-US" sz="900" dirty="0"/>
                        <a:t>ECE446 – Sensory Communication</a:t>
                      </a:r>
                    </a:p>
                  </a:txBody>
                  <a:tcPr>
                    <a:solidFill>
                      <a:srgbClr val="EDF2F9"/>
                    </a:solidFill>
                  </a:tcPr>
                </a:tc>
                <a:tc>
                  <a:txBody>
                    <a:bodyPr/>
                    <a:lstStyle/>
                    <a:p>
                      <a:r>
                        <a:rPr lang="en-US" sz="900" baseline="0" dirty="0"/>
                        <a:t>ECE437 – VLSI Technology</a:t>
                      </a:r>
                      <a:endParaRPr lang="en-CA"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ECE412 – Analog Signal Processing Circuits</a:t>
                      </a:r>
                    </a:p>
                    <a:p>
                      <a:r>
                        <a:rPr lang="en-US" sz="900" dirty="0"/>
                        <a:t>ECE532 – Digital Systems Design</a:t>
                      </a:r>
                      <a:endParaRPr lang="en-CA" sz="900" dirty="0"/>
                    </a:p>
                  </a:txBody>
                  <a:tcPr>
                    <a:solidFill>
                      <a:srgbClr val="EDF2F9"/>
                    </a:solidFill>
                  </a:tcPr>
                </a:tc>
                <a:extLst>
                  <a:ext uri="{0D108BD9-81ED-4DB2-BD59-A6C34878D82A}">
                    <a16:rowId xmlns:a16="http://schemas.microsoft.com/office/drawing/2014/main" val="10006"/>
                  </a:ext>
                </a:extLst>
              </a:tr>
              <a:tr h="324584">
                <a:tc rowSpan="2">
                  <a:txBody>
                    <a:bodyPr/>
                    <a:lstStyle/>
                    <a:p>
                      <a:r>
                        <a:rPr lang="en-US" b="1" dirty="0"/>
                        <a:t>Area 4</a:t>
                      </a:r>
                      <a:r>
                        <a:rPr lang="en-US" dirty="0"/>
                        <a:t/>
                      </a:r>
                      <a:br>
                        <a:rPr lang="en-US" dirty="0"/>
                      </a:br>
                      <a:r>
                        <a:rPr lang="en-US" dirty="0"/>
                        <a:t>Control, Communications and Signal Processing</a:t>
                      </a:r>
                      <a:endParaRPr lang="en-CA" dirty="0"/>
                    </a:p>
                  </a:txBody>
                  <a:tcPr>
                    <a:solidFill>
                      <a:schemeClr val="bg2">
                        <a:lumMod val="75000"/>
                      </a:schemeClr>
                    </a:solidFill>
                  </a:tcPr>
                </a:tc>
                <a:tc>
                  <a:txBody>
                    <a:bodyPr/>
                    <a:lstStyle/>
                    <a:p>
                      <a:r>
                        <a:rPr lang="en-US" sz="1100" b="1" dirty="0"/>
                        <a:t>ECE311 – Dynamics Systems &amp; Control</a:t>
                      </a:r>
                      <a:endParaRPr lang="en-CA" sz="1100" b="1" dirty="0"/>
                    </a:p>
                  </a:txBody>
                  <a:tcPr>
                    <a:solidFill>
                      <a:schemeClr val="bg2">
                        <a:lumMod val="75000"/>
                      </a:schemeClr>
                    </a:solidFill>
                  </a:tcPr>
                </a:tc>
                <a:tc>
                  <a:txBody>
                    <a:bodyPr/>
                    <a:lstStyle/>
                    <a:p>
                      <a:r>
                        <a:rPr lang="en-US" sz="1100" b="1" dirty="0"/>
                        <a:t>ECE316 – Communication Systems</a:t>
                      </a:r>
                      <a:endParaRPr lang="en-CA" sz="1100" b="1" dirty="0"/>
                    </a:p>
                  </a:txBody>
                  <a:tcPr>
                    <a:solidFill>
                      <a:schemeClr val="bg2">
                        <a:lumMod val="75000"/>
                      </a:schemeClr>
                    </a:solidFill>
                  </a:tcPr>
                </a:tc>
                <a:extLst>
                  <a:ext uri="{0D108BD9-81ED-4DB2-BD59-A6C34878D82A}">
                    <a16:rowId xmlns:a16="http://schemas.microsoft.com/office/drawing/2014/main" val="10007"/>
                  </a:ext>
                </a:extLst>
              </a:tr>
              <a:tr h="457200">
                <a:tc vMerge="1">
                  <a:txBody>
                    <a:bodyPr/>
                    <a:lstStyle/>
                    <a:p>
                      <a:endParaRPr lang="en-CA"/>
                    </a:p>
                  </a:txBody>
                  <a:tcPr/>
                </a:tc>
                <a:tc>
                  <a:txBody>
                    <a:bodyPr/>
                    <a:lstStyle/>
                    <a:p>
                      <a:r>
                        <a:rPr lang="en-US" sz="900" dirty="0"/>
                        <a:t>BME445 – Neural Bioelectricity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BME595 – Medical Imaging</a:t>
                      </a:r>
                    </a:p>
                    <a:p>
                      <a:r>
                        <a:rPr lang="en-US" sz="900" dirty="0"/>
                        <a:t>ECE302 – Probability &amp; Applications</a:t>
                      </a:r>
                    </a:p>
                    <a:p>
                      <a:r>
                        <a:rPr lang="en-US" sz="900" dirty="0"/>
                        <a:t>ECE410 – Linear Control Systems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ECE417 – Digital Communication</a:t>
                      </a:r>
                    </a:p>
                    <a:p>
                      <a:r>
                        <a:rPr lang="en-US" sz="900" dirty="0"/>
                        <a:t>ECE431 – Digital Signal Processing</a:t>
                      </a:r>
                    </a:p>
                    <a:p>
                      <a:r>
                        <a:rPr lang="en-US" sz="900" dirty="0"/>
                        <a:t>ECE446 – Sensory Communication</a:t>
                      </a:r>
                    </a:p>
                    <a:p>
                      <a:r>
                        <a:rPr lang="en-US" sz="900" dirty="0"/>
                        <a:t>ECE537</a:t>
                      </a:r>
                      <a:r>
                        <a:rPr lang="en-US" sz="900" baseline="0" dirty="0"/>
                        <a:t> – Random Processes</a:t>
                      </a:r>
                      <a:endParaRPr lang="en-CA" sz="900" dirty="0"/>
                    </a:p>
                  </a:txBody>
                  <a:tcPr>
                    <a:solidFill>
                      <a:srgbClr val="EDF2F9"/>
                    </a:solidFill>
                  </a:tcPr>
                </a:tc>
                <a:tc>
                  <a:txBody>
                    <a:bodyPr/>
                    <a:lstStyle/>
                    <a:p>
                      <a:r>
                        <a:rPr lang="en-US" sz="900" dirty="0"/>
                        <a:t>ECE411 – Real-Time Computer Control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ECE421 – Introduction</a:t>
                      </a:r>
                      <a:r>
                        <a:rPr lang="en-US" sz="900" baseline="0" dirty="0"/>
                        <a:t> to Machine Learning</a:t>
                      </a:r>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ECE422 – Radio and Microwave Wireless Systems</a:t>
                      </a:r>
                    </a:p>
                    <a:p>
                      <a:r>
                        <a:rPr lang="en-US" sz="900" dirty="0"/>
                        <a:t>ECE462</a:t>
                      </a:r>
                      <a:r>
                        <a:rPr lang="en-US" sz="900" baseline="0" dirty="0"/>
                        <a:t> – Multimedia Systems</a:t>
                      </a:r>
                    </a:p>
                    <a:p>
                      <a:r>
                        <a:rPr lang="en-US" sz="900" baseline="0" dirty="0"/>
                        <a:t>ECE464 – Wireless Communication</a:t>
                      </a:r>
                    </a:p>
                    <a:p>
                      <a:r>
                        <a:rPr lang="en-US" sz="900" baseline="0" dirty="0"/>
                        <a:t>ECE469 – Optical Communications &amp; Networks</a:t>
                      </a:r>
                    </a:p>
                    <a:p>
                      <a:r>
                        <a:rPr lang="en-US" sz="900" baseline="0" dirty="0"/>
                        <a:t>ECE470 – Robot Modeling and Control</a:t>
                      </a:r>
                    </a:p>
                    <a:p>
                      <a:r>
                        <a:rPr lang="en-US" sz="900" baseline="0" dirty="0"/>
                        <a:t>ECE516 – Intelligent Image Processing</a:t>
                      </a:r>
                    </a:p>
                    <a:p>
                      <a:r>
                        <a:rPr lang="en-US" sz="900" baseline="0" dirty="0"/>
                        <a:t>MIE331 – Physiological Control Systems</a:t>
                      </a:r>
                      <a:endParaRPr lang="en-CA" sz="900" dirty="0"/>
                    </a:p>
                  </a:txBody>
                  <a:tcPr>
                    <a:solidFill>
                      <a:srgbClr val="EDF2F9"/>
                    </a:solidFill>
                  </a:tcPr>
                </a:tc>
                <a:extLst>
                  <a:ext uri="{0D108BD9-81ED-4DB2-BD59-A6C34878D82A}">
                    <a16:rowId xmlns:a16="http://schemas.microsoft.com/office/drawing/2014/main" val="10008"/>
                  </a:ext>
                </a:extLst>
              </a:tr>
            </a:tbl>
          </a:graphicData>
        </a:graphic>
      </p:graphicFrame>
      <p:sp>
        <p:nvSpPr>
          <p:cNvPr id="2" name="Slide Number Placeholder 1"/>
          <p:cNvSpPr>
            <a:spLocks noGrp="1"/>
          </p:cNvSpPr>
          <p:nvPr>
            <p:ph type="sldNum" sz="quarter" idx="12"/>
          </p:nvPr>
        </p:nvSpPr>
        <p:spPr/>
        <p:txBody>
          <a:bodyPr/>
          <a:lstStyle/>
          <a:p>
            <a:fld id="{0EA4A1C7-C819-4B6F-B5D7-77D42CE16B28}" type="slidenum">
              <a:rPr lang="en-CA" smtClean="0"/>
              <a:t>12</a:t>
            </a:fld>
            <a:endParaRPr lang="en-CA"/>
          </a:p>
        </p:txBody>
      </p:sp>
    </p:spTree>
    <p:extLst>
      <p:ext uri="{BB962C8B-B14F-4D97-AF65-F5344CB8AC3E}">
        <p14:creationId xmlns:p14="http://schemas.microsoft.com/office/powerpoint/2010/main" val="2129746940"/>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p:cNvGraphicFramePr>
          <p:nvPr/>
        </p:nvGraphicFramePr>
        <p:xfrm>
          <a:off x="467544" y="620688"/>
          <a:ext cx="8229600" cy="2786608"/>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648072">
                <a:tc gridSpan="3">
                  <a:txBody>
                    <a:bodyPr/>
                    <a:lstStyle/>
                    <a:p>
                      <a:r>
                        <a:rPr lang="en-US" sz="3200" b="1" dirty="0">
                          <a:solidFill>
                            <a:schemeClr val="bg1"/>
                          </a:solidFill>
                        </a:rPr>
                        <a:t>3</a:t>
                      </a:r>
                      <a:r>
                        <a:rPr lang="en-US" sz="3200" b="1" baseline="30000" dirty="0">
                          <a:solidFill>
                            <a:schemeClr val="bg1"/>
                          </a:solidFill>
                        </a:rPr>
                        <a:t>rd</a:t>
                      </a:r>
                      <a:r>
                        <a:rPr lang="en-US" sz="3200" b="1" dirty="0">
                          <a:solidFill>
                            <a:schemeClr val="bg1"/>
                          </a:solidFill>
                        </a:rPr>
                        <a:t> and 4</a:t>
                      </a:r>
                      <a:r>
                        <a:rPr lang="en-US" sz="3200" b="1" baseline="30000" dirty="0">
                          <a:solidFill>
                            <a:schemeClr val="bg1"/>
                          </a:solidFill>
                        </a:rPr>
                        <a:t>th</a:t>
                      </a:r>
                      <a:r>
                        <a:rPr lang="en-US" sz="3200" b="1" dirty="0">
                          <a:solidFill>
                            <a:schemeClr val="bg1"/>
                          </a:solidFill>
                        </a:rPr>
                        <a:t> Year Courses (Areas 5 – 6) - CE</a:t>
                      </a:r>
                      <a:endParaRPr lang="en-CA" sz="3200" b="1" dirty="0">
                        <a:solidFill>
                          <a:schemeClr val="bg1"/>
                        </a:solidFill>
                      </a:endParaRPr>
                    </a:p>
                  </a:txBody>
                  <a:tcPr/>
                </a:tc>
                <a:tc hMerge="1">
                  <a:txBody>
                    <a:bodyPr/>
                    <a:lstStyle/>
                    <a:p>
                      <a:endParaRPr lang="en-CA" b="0" dirty="0">
                        <a:solidFill>
                          <a:schemeClr val="tx1"/>
                        </a:solidFill>
                      </a:endParaRPr>
                    </a:p>
                  </a:txBody>
                  <a:tcPr/>
                </a:tc>
                <a:tc hMerge="1">
                  <a:txBody>
                    <a:bodyPr/>
                    <a:lstStyle/>
                    <a:p>
                      <a:endParaRPr lang="en-CA" b="0" dirty="0">
                        <a:solidFill>
                          <a:schemeClr val="tx1"/>
                        </a:solidFill>
                      </a:endParaRPr>
                    </a:p>
                  </a:txBody>
                  <a:tcPr/>
                </a:tc>
                <a:extLst>
                  <a:ext uri="{0D108BD9-81ED-4DB2-BD59-A6C34878D82A}">
                    <a16:rowId xmlns:a16="http://schemas.microsoft.com/office/drawing/2014/main" val="10000"/>
                  </a:ext>
                </a:extLst>
              </a:tr>
              <a:tr h="288032">
                <a:tc rowSpan="2">
                  <a:txBody>
                    <a:bodyPr/>
                    <a:lstStyle/>
                    <a:p>
                      <a:r>
                        <a:rPr lang="en-US" b="1" dirty="0"/>
                        <a:t>Area</a:t>
                      </a:r>
                      <a:r>
                        <a:rPr lang="en-US" b="1" baseline="0" dirty="0"/>
                        <a:t> 5</a:t>
                      </a:r>
                      <a:r>
                        <a:rPr lang="en-US" baseline="0" dirty="0"/>
                        <a:t/>
                      </a:r>
                      <a:br>
                        <a:rPr lang="en-US" baseline="0" dirty="0"/>
                      </a:br>
                      <a:r>
                        <a:rPr lang="en-US" baseline="0" dirty="0"/>
                        <a:t>Computer Hardware &amp; Computer Networks</a:t>
                      </a:r>
                      <a:endParaRPr lang="en-CA" dirty="0"/>
                    </a:p>
                  </a:txBody>
                  <a:tcPr>
                    <a:solidFill>
                      <a:schemeClr val="bg2">
                        <a:lumMod val="75000"/>
                      </a:schemeClr>
                    </a:solidFill>
                  </a:tcPr>
                </a:tc>
                <a:tc>
                  <a:txBody>
                    <a:bodyPr/>
                    <a:lstStyle/>
                    <a:p>
                      <a:r>
                        <a:rPr lang="en-US" sz="1100" b="1" dirty="0"/>
                        <a:t>ECE361 – Computer Networks I</a:t>
                      </a:r>
                      <a:endParaRPr lang="en-CA" sz="1100" b="1" dirty="0"/>
                    </a:p>
                  </a:txBody>
                  <a:tcPr>
                    <a:solidFill>
                      <a:schemeClr val="bg2">
                        <a:lumMod val="75000"/>
                      </a:schemeClr>
                    </a:solidFill>
                  </a:tcPr>
                </a:tc>
                <a:tc>
                  <a:txBody>
                    <a:bodyPr/>
                    <a:lstStyle/>
                    <a:p>
                      <a:r>
                        <a:rPr lang="en-US" sz="1100" b="1" dirty="0"/>
                        <a:t>ECE342 – Computer Hardware</a:t>
                      </a:r>
                      <a:endParaRPr lang="en-CA" sz="1100" b="1" dirty="0"/>
                    </a:p>
                  </a:txBody>
                  <a:tcPr>
                    <a:solidFill>
                      <a:schemeClr val="bg2">
                        <a:lumMod val="75000"/>
                      </a:schemeClr>
                    </a:solidFill>
                  </a:tcPr>
                </a:tc>
                <a:extLst>
                  <a:ext uri="{0D108BD9-81ED-4DB2-BD59-A6C34878D82A}">
                    <a16:rowId xmlns:a16="http://schemas.microsoft.com/office/drawing/2014/main" val="10001"/>
                  </a:ext>
                </a:extLst>
              </a:tr>
              <a:tr h="457200">
                <a:tc vMerge="1">
                  <a:txBody>
                    <a:bodyPr/>
                    <a:lstStyle/>
                    <a:p>
                      <a:endParaRPr lang="en-CA"/>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baseline="0" dirty="0"/>
                        <a:t>ECE302 – Probability and Applications</a:t>
                      </a:r>
                    </a:p>
                    <a:p>
                      <a:r>
                        <a:rPr lang="en-US" sz="900" dirty="0"/>
                        <a:t>ECE461 – Internetworking</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t>ECE466 – Computer Networks II</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t>ECE469 – Optical Communications &amp; Networks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ECE537</a:t>
                      </a:r>
                      <a:r>
                        <a:rPr lang="en-US" sz="900" baseline="0" dirty="0"/>
                        <a:t> – Random Processes</a:t>
                      </a:r>
                    </a:p>
                  </a:txBody>
                  <a:tcPr>
                    <a:solidFill>
                      <a:srgbClr val="EDF2F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ECE462</a:t>
                      </a:r>
                      <a:r>
                        <a:rPr lang="en-US" sz="900" baseline="0" dirty="0"/>
                        <a:t> – Multimedia Systems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aseline="0" dirty="0"/>
                        <a:t>ECE464 – Wireless Communication</a:t>
                      </a:r>
                    </a:p>
                    <a:p>
                      <a:r>
                        <a:rPr lang="en-US" sz="900" dirty="0"/>
                        <a:t>ECE532 – Digital Systems Design</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t>ECE552 – Computer Architecture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aseline="0" dirty="0"/>
                        <a:t>ECE568 – Computer Security</a:t>
                      </a:r>
                      <a:endParaRPr lang="en-CA" sz="900" dirty="0"/>
                    </a:p>
                  </a:txBody>
                  <a:tcPr>
                    <a:solidFill>
                      <a:srgbClr val="EDF2F9"/>
                    </a:solidFill>
                  </a:tcPr>
                </a:tc>
                <a:extLst>
                  <a:ext uri="{0D108BD9-81ED-4DB2-BD59-A6C34878D82A}">
                    <a16:rowId xmlns:a16="http://schemas.microsoft.com/office/drawing/2014/main" val="10002"/>
                  </a:ext>
                </a:extLst>
              </a:tr>
              <a:tr h="296024">
                <a:tc rowSpan="2">
                  <a:txBody>
                    <a:bodyPr/>
                    <a:lstStyle/>
                    <a:p>
                      <a:r>
                        <a:rPr lang="en-US" b="1" dirty="0"/>
                        <a:t>Area 6</a:t>
                      </a:r>
                      <a:r>
                        <a:rPr lang="en-US" dirty="0"/>
                        <a:t/>
                      </a:r>
                      <a:br>
                        <a:rPr lang="en-US" dirty="0"/>
                      </a:br>
                      <a:r>
                        <a:rPr lang="en-US" dirty="0"/>
                        <a:t>Software</a:t>
                      </a:r>
                      <a:endParaRPr lang="en-CA" dirty="0"/>
                    </a:p>
                  </a:txBody>
                  <a:tcPr>
                    <a:solidFill>
                      <a:schemeClr val="bg2">
                        <a:lumMod val="75000"/>
                      </a:schemeClr>
                    </a:solidFill>
                  </a:tcPr>
                </a:tc>
                <a:tc>
                  <a:txBody>
                    <a:bodyPr/>
                    <a:lstStyle/>
                    <a:p>
                      <a:r>
                        <a:rPr lang="en-US" sz="1100" b="1" dirty="0"/>
                        <a:t>ECE344 – Operating Systems</a:t>
                      </a:r>
                      <a:endParaRPr lang="en-CA" sz="1100" b="1" dirty="0"/>
                    </a:p>
                  </a:txBody>
                  <a:tcPr>
                    <a:solidFill>
                      <a:schemeClr val="bg2">
                        <a:lumMod val="75000"/>
                      </a:schemeClr>
                    </a:solidFill>
                  </a:tcPr>
                </a:tc>
                <a:tc>
                  <a:txBody>
                    <a:bodyPr/>
                    <a:lstStyle/>
                    <a:p>
                      <a:r>
                        <a:rPr lang="en-US" sz="1100" b="1" dirty="0"/>
                        <a:t>ECE345 – Algorithms &amp; Data Structures</a:t>
                      </a:r>
                      <a:endParaRPr lang="en-CA" sz="1100" b="1" dirty="0"/>
                    </a:p>
                  </a:txBody>
                  <a:tcPr>
                    <a:solidFill>
                      <a:schemeClr val="bg2">
                        <a:lumMod val="75000"/>
                      </a:schemeClr>
                    </a:solidFill>
                  </a:tcPr>
                </a:tc>
                <a:extLst>
                  <a:ext uri="{0D108BD9-81ED-4DB2-BD59-A6C34878D82A}">
                    <a16:rowId xmlns:a16="http://schemas.microsoft.com/office/drawing/2014/main" val="10003"/>
                  </a:ext>
                </a:extLst>
              </a:tr>
              <a:tr h="457200">
                <a:tc vMerge="1">
                  <a:txBody>
                    <a:bodyPr/>
                    <a:lstStyle/>
                    <a:p>
                      <a:endParaRPr lang="en-CA"/>
                    </a:p>
                  </a:txBody>
                  <a:tcPr/>
                </a:tc>
                <a:tc>
                  <a:txBody>
                    <a:bodyPr/>
                    <a:lstStyle/>
                    <a:p>
                      <a:r>
                        <a:rPr lang="en-US" sz="900" dirty="0"/>
                        <a:t>ECE326</a:t>
                      </a:r>
                      <a:r>
                        <a:rPr lang="en-US" sz="900" baseline="0" dirty="0"/>
                        <a:t> – Programming Languages</a:t>
                      </a:r>
                    </a:p>
                    <a:p>
                      <a:r>
                        <a:rPr lang="en-US" sz="900" baseline="0" dirty="0"/>
                        <a:t>ECE444 – Software Engineering I</a:t>
                      </a:r>
                    </a:p>
                    <a:p>
                      <a:r>
                        <a:rPr lang="en-US" sz="900" baseline="0" dirty="0"/>
                        <a:t>ECE467 – Compilers &amp; Interpreters</a:t>
                      </a:r>
                    </a:p>
                    <a:p>
                      <a:r>
                        <a:rPr lang="en-US" sz="900" baseline="0" dirty="0"/>
                        <a:t>ECE448 – </a:t>
                      </a:r>
                      <a:r>
                        <a:rPr lang="en-US" sz="900" baseline="0" dirty="0" err="1"/>
                        <a:t>Biocomputation</a:t>
                      </a:r>
                      <a:r>
                        <a:rPr lang="en-US" sz="900" baseline="0" dirty="0"/>
                        <a:t> </a:t>
                      </a:r>
                    </a:p>
                    <a:p>
                      <a:r>
                        <a:rPr lang="en-US" sz="900" baseline="0" dirty="0"/>
                        <a:t>ECE454 – Computer Systems Programming</a:t>
                      </a:r>
                    </a:p>
                  </a:txBody>
                  <a:tcPr>
                    <a:solidFill>
                      <a:srgbClr val="EDF2F9"/>
                    </a:solidFill>
                  </a:tcPr>
                </a:tc>
                <a:tc>
                  <a:txBody>
                    <a:bodyPr/>
                    <a:lstStyle/>
                    <a:p>
                      <a:r>
                        <a:rPr lang="en-US" sz="900" baseline="0" dirty="0"/>
                        <a:t>CSC343 – Introduction to Databases</a:t>
                      </a:r>
                      <a:endParaRPr lang="en-US" sz="900" dirty="0"/>
                    </a:p>
                    <a:p>
                      <a:r>
                        <a:rPr lang="en-US" sz="900" dirty="0"/>
                        <a:t>CSC418</a:t>
                      </a:r>
                      <a:r>
                        <a:rPr lang="en-US" sz="900" baseline="0" dirty="0"/>
                        <a:t> – Computer Graphics</a:t>
                      </a:r>
                      <a:endParaRPr lang="en-US" sz="900" dirty="0"/>
                    </a:p>
                    <a:p>
                      <a:r>
                        <a:rPr lang="en-US" sz="900" dirty="0"/>
                        <a:t>ECE419</a:t>
                      </a:r>
                      <a:r>
                        <a:rPr lang="en-US" sz="900" baseline="0" dirty="0"/>
                        <a:t> – Distributed Systems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aseline="0" dirty="0"/>
                        <a:t>ECE461 – Internetworking</a:t>
                      </a:r>
                      <a:endParaRPr lang="en-CA" sz="900" dirty="0"/>
                    </a:p>
                    <a:p>
                      <a:r>
                        <a:rPr lang="en-US" sz="900" baseline="0" dirty="0"/>
                        <a:t>ECE568 – Computer Security</a:t>
                      </a:r>
                      <a:endParaRPr lang="en-CA" sz="900" dirty="0"/>
                    </a:p>
                  </a:txBody>
                  <a:tcPr>
                    <a:solidFill>
                      <a:srgbClr val="EDF2F9"/>
                    </a:solidFill>
                  </a:tcPr>
                </a:tc>
                <a:extLst>
                  <a:ext uri="{0D108BD9-81ED-4DB2-BD59-A6C34878D82A}">
                    <a16:rowId xmlns:a16="http://schemas.microsoft.com/office/drawing/2014/main" val="10004"/>
                  </a:ext>
                </a:extLst>
              </a:tr>
            </a:tbl>
          </a:graphicData>
        </a:graphic>
      </p:graphicFrame>
      <p:graphicFrame>
        <p:nvGraphicFramePr>
          <p:cNvPr id="9" name="Content Placeholder 5"/>
          <p:cNvGraphicFramePr>
            <a:graphicFrameLocks/>
          </p:cNvGraphicFramePr>
          <p:nvPr/>
        </p:nvGraphicFramePr>
        <p:xfrm>
          <a:off x="467544" y="4077072"/>
          <a:ext cx="8229600" cy="1699632"/>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648072">
                <a:tc gridSpan="3">
                  <a:txBody>
                    <a:bodyPr/>
                    <a:lstStyle/>
                    <a:p>
                      <a:r>
                        <a:rPr lang="en-US" sz="3200" b="1" dirty="0">
                          <a:solidFill>
                            <a:schemeClr val="bg1"/>
                          </a:solidFill>
                        </a:rPr>
                        <a:t>3</a:t>
                      </a:r>
                      <a:r>
                        <a:rPr lang="en-US" sz="3200" b="1" baseline="30000" dirty="0">
                          <a:solidFill>
                            <a:schemeClr val="bg1"/>
                          </a:solidFill>
                        </a:rPr>
                        <a:t>rd</a:t>
                      </a:r>
                      <a:r>
                        <a:rPr lang="en-US" sz="3200" b="1" dirty="0">
                          <a:solidFill>
                            <a:schemeClr val="bg1"/>
                          </a:solidFill>
                        </a:rPr>
                        <a:t> and 4</a:t>
                      </a:r>
                      <a:r>
                        <a:rPr lang="en-US" sz="3200" b="1" baseline="30000" dirty="0">
                          <a:solidFill>
                            <a:schemeClr val="bg1"/>
                          </a:solidFill>
                        </a:rPr>
                        <a:t>th</a:t>
                      </a:r>
                      <a:r>
                        <a:rPr lang="en-US" sz="3200" b="1" dirty="0">
                          <a:solidFill>
                            <a:schemeClr val="bg1"/>
                          </a:solidFill>
                        </a:rPr>
                        <a:t> Year Courses (Science/Math)</a:t>
                      </a:r>
                      <a:endParaRPr lang="en-CA" sz="3200" b="1" dirty="0">
                        <a:solidFill>
                          <a:schemeClr val="bg1"/>
                        </a:solidFill>
                      </a:endParaRPr>
                    </a:p>
                  </a:txBody>
                  <a:tcPr/>
                </a:tc>
                <a:tc hMerge="1">
                  <a:txBody>
                    <a:bodyPr/>
                    <a:lstStyle/>
                    <a:p>
                      <a:endParaRPr lang="en-CA" b="0" dirty="0">
                        <a:solidFill>
                          <a:schemeClr val="tx1"/>
                        </a:solidFill>
                      </a:endParaRPr>
                    </a:p>
                  </a:txBody>
                  <a:tcPr/>
                </a:tc>
                <a:tc hMerge="1">
                  <a:txBody>
                    <a:bodyPr/>
                    <a:lstStyle/>
                    <a:p>
                      <a:endParaRPr lang="en-CA" b="0" dirty="0">
                        <a:solidFill>
                          <a:schemeClr val="tx1"/>
                        </a:solidFill>
                      </a:endParaRPr>
                    </a:p>
                  </a:txBody>
                  <a:tcPr/>
                </a:tc>
                <a:extLst>
                  <a:ext uri="{0D108BD9-81ED-4DB2-BD59-A6C34878D82A}">
                    <a16:rowId xmlns:a16="http://schemas.microsoft.com/office/drawing/2014/main" val="10000"/>
                  </a:ext>
                </a:extLst>
              </a:tr>
              <a:tr h="660648">
                <a:tc>
                  <a:txBody>
                    <a:bodyPr/>
                    <a:lstStyle/>
                    <a:p>
                      <a:r>
                        <a:rPr lang="en-US" b="1" dirty="0"/>
                        <a:t>Science/Math</a:t>
                      </a:r>
                      <a:r>
                        <a:rPr lang="en-US" baseline="0" dirty="0"/>
                        <a:t/>
                      </a:r>
                      <a:br>
                        <a:rPr lang="en-US" baseline="0" dirty="0"/>
                      </a:br>
                      <a:r>
                        <a:rPr lang="en-US" baseline="0" dirty="0"/>
                        <a:t>Electives</a:t>
                      </a:r>
                      <a:endParaRPr lang="en-CA" dirty="0"/>
                    </a:p>
                  </a:txBody>
                  <a:tcPr>
                    <a:solidFill>
                      <a:schemeClr val="accent3">
                        <a:lumMod val="60000"/>
                        <a:lumOff val="40000"/>
                      </a:schemeClr>
                    </a:solidFill>
                  </a:tcPr>
                </a:tc>
                <a:tc>
                  <a:txBody>
                    <a:bodyPr/>
                    <a:lstStyle/>
                    <a:p>
                      <a:r>
                        <a:rPr lang="en-US" sz="900" b="0" dirty="0"/>
                        <a:t>ESC384 – Partial Differential Equations</a:t>
                      </a:r>
                    </a:p>
                    <a:p>
                      <a:r>
                        <a:rPr lang="en-US" sz="900" b="0" dirty="0"/>
                        <a:t>BME455</a:t>
                      </a:r>
                      <a:r>
                        <a:rPr lang="en-US" sz="900" b="0" baseline="0" dirty="0"/>
                        <a:t> – Cellular &amp; Molecular Bioengineering II</a:t>
                      </a:r>
                    </a:p>
                    <a:p>
                      <a:r>
                        <a:rPr lang="en-US" sz="900" b="0" baseline="0" dirty="0"/>
                        <a:t>CHE353 – Engineering Biology</a:t>
                      </a:r>
                    </a:p>
                    <a:p>
                      <a:r>
                        <a:rPr lang="en-US" sz="900" b="0" baseline="0" dirty="0"/>
                        <a:t>CIV220 – Urban Engineering Ecology</a:t>
                      </a:r>
                    </a:p>
                    <a:p>
                      <a:r>
                        <a:rPr lang="en-US" sz="900" b="0" baseline="0" dirty="0"/>
                        <a:t>CIV300 – Terrestrial Energy Systems</a:t>
                      </a:r>
                    </a:p>
                    <a:p>
                      <a:r>
                        <a:rPr lang="en-US" sz="900" b="0" baseline="0" dirty="0"/>
                        <a:t>ECE302 – Probability and Applications</a:t>
                      </a:r>
                    </a:p>
                    <a:p>
                      <a:r>
                        <a:rPr lang="en-US" sz="900" b="0" baseline="0" dirty="0"/>
                        <a:t>ECE367 – Matrix Algebra and Optimization</a:t>
                      </a:r>
                    </a:p>
                  </a:txBody>
                  <a:tcPr>
                    <a:solidFill>
                      <a:srgbClr val="EDF2F9"/>
                    </a:solidFill>
                  </a:tcPr>
                </a:tc>
                <a:tc>
                  <a:txBody>
                    <a:bodyPr/>
                    <a:lstStyle/>
                    <a:p>
                      <a:r>
                        <a:rPr lang="en-US" sz="900" b="0" dirty="0"/>
                        <a:t>BME440 – Biomedical Engineering Tech and Investigation</a:t>
                      </a:r>
                    </a:p>
                    <a:p>
                      <a:r>
                        <a:rPr lang="en-US" sz="900" b="0" dirty="0"/>
                        <a:t>CHE354 – Cellular and</a:t>
                      </a:r>
                      <a:r>
                        <a:rPr lang="en-US" sz="900" b="0" baseline="0" dirty="0"/>
                        <a:t> Molecular Biology</a:t>
                      </a:r>
                    </a:p>
                    <a:p>
                      <a:r>
                        <a:rPr lang="en-US" sz="900" b="0" baseline="0" dirty="0"/>
                        <a:t>MIE331 – Physiological Control Systems</a:t>
                      </a:r>
                    </a:p>
                    <a:p>
                      <a:r>
                        <a:rPr lang="en-US" sz="900" b="0" baseline="0" dirty="0"/>
                        <a:t>ECE368 – Probabilistic Reasoning</a:t>
                      </a:r>
                    </a:p>
                    <a:p>
                      <a:r>
                        <a:rPr lang="en-US" sz="900" b="0" baseline="0" dirty="0"/>
                        <a:t>ECE448 – </a:t>
                      </a:r>
                      <a:r>
                        <a:rPr lang="en-US" sz="900" b="0" baseline="0" dirty="0" err="1"/>
                        <a:t>Biocomputation</a:t>
                      </a:r>
                      <a:endParaRPr lang="en-US" sz="900" b="0" baseline="0" dirty="0"/>
                    </a:p>
                    <a:p>
                      <a:r>
                        <a:rPr lang="en-US" sz="900" b="0" baseline="0" dirty="0"/>
                        <a:t>ECE537 – Random Processes</a:t>
                      </a:r>
                      <a:endParaRPr lang="en-CA" sz="900" b="0" dirty="0"/>
                    </a:p>
                  </a:txBody>
                  <a:tcPr>
                    <a:solidFill>
                      <a:srgbClr val="EDF2F9"/>
                    </a:solidFill>
                  </a:tcPr>
                </a:tc>
                <a:extLst>
                  <a:ext uri="{0D108BD9-81ED-4DB2-BD59-A6C34878D82A}">
                    <a16:rowId xmlns:a16="http://schemas.microsoft.com/office/drawing/2014/main" val="10001"/>
                  </a:ext>
                </a:extLst>
              </a:tr>
            </a:tbl>
          </a:graphicData>
        </a:graphic>
      </p:graphicFrame>
      <p:sp>
        <p:nvSpPr>
          <p:cNvPr id="2" name="Slide Number Placeholder 1"/>
          <p:cNvSpPr>
            <a:spLocks noGrp="1"/>
          </p:cNvSpPr>
          <p:nvPr>
            <p:ph type="sldNum" sz="quarter" idx="12"/>
          </p:nvPr>
        </p:nvSpPr>
        <p:spPr/>
        <p:txBody>
          <a:bodyPr/>
          <a:lstStyle/>
          <a:p>
            <a:fld id="{0EA4A1C7-C819-4B6F-B5D7-77D42CE16B28}" type="slidenum">
              <a:rPr lang="en-CA" smtClean="0"/>
              <a:t>13</a:t>
            </a:fld>
            <a:endParaRPr lang="en-CA"/>
          </a:p>
        </p:txBody>
      </p:sp>
    </p:spTree>
    <p:extLst>
      <p:ext uri="{BB962C8B-B14F-4D97-AF65-F5344CB8AC3E}">
        <p14:creationId xmlns:p14="http://schemas.microsoft.com/office/powerpoint/2010/main" val="253528574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870126303"/>
              </p:ext>
            </p:extLst>
          </p:nvPr>
        </p:nvGraphicFramePr>
        <p:xfrm>
          <a:off x="611561" y="836712"/>
          <a:ext cx="8064897" cy="4805097"/>
        </p:xfrm>
        <a:graphic>
          <a:graphicData uri="http://schemas.openxmlformats.org/drawingml/2006/table">
            <a:tbl>
              <a:tblPr firstRow="1" bandRow="1">
                <a:tableStyleId>{5C22544A-7EE6-4342-B048-85BDC9FD1C3A}</a:tableStyleId>
              </a:tblPr>
              <a:tblGrid>
                <a:gridCol w="871883">
                  <a:extLst>
                    <a:ext uri="{9D8B030D-6E8A-4147-A177-3AD203B41FA5}">
                      <a16:colId xmlns:a16="http://schemas.microsoft.com/office/drawing/2014/main" val="20000"/>
                    </a:ext>
                  </a:extLst>
                </a:gridCol>
                <a:gridCol w="1453134">
                  <a:extLst>
                    <a:ext uri="{9D8B030D-6E8A-4147-A177-3AD203B41FA5}">
                      <a16:colId xmlns:a16="http://schemas.microsoft.com/office/drawing/2014/main" val="20001"/>
                    </a:ext>
                  </a:extLst>
                </a:gridCol>
                <a:gridCol w="1453134">
                  <a:extLst>
                    <a:ext uri="{9D8B030D-6E8A-4147-A177-3AD203B41FA5}">
                      <a16:colId xmlns:a16="http://schemas.microsoft.com/office/drawing/2014/main" val="20002"/>
                    </a:ext>
                  </a:extLst>
                </a:gridCol>
                <a:gridCol w="1453134">
                  <a:extLst>
                    <a:ext uri="{9D8B030D-6E8A-4147-A177-3AD203B41FA5}">
                      <a16:colId xmlns:a16="http://schemas.microsoft.com/office/drawing/2014/main" val="20003"/>
                    </a:ext>
                  </a:extLst>
                </a:gridCol>
                <a:gridCol w="1380478">
                  <a:extLst>
                    <a:ext uri="{9D8B030D-6E8A-4147-A177-3AD203B41FA5}">
                      <a16:colId xmlns:a16="http://schemas.microsoft.com/office/drawing/2014/main" val="20004"/>
                    </a:ext>
                  </a:extLst>
                </a:gridCol>
                <a:gridCol w="1453134">
                  <a:extLst>
                    <a:ext uri="{9D8B030D-6E8A-4147-A177-3AD203B41FA5}">
                      <a16:colId xmlns:a16="http://schemas.microsoft.com/office/drawing/2014/main" val="20005"/>
                    </a:ext>
                  </a:extLst>
                </a:gridCol>
              </a:tblGrid>
              <a:tr h="654191">
                <a:tc gridSpan="6">
                  <a:txBody>
                    <a:bodyPr/>
                    <a:lstStyle/>
                    <a:p>
                      <a:r>
                        <a:rPr lang="en-US" sz="3200" dirty="0"/>
                        <a:t>Example of 3</a:t>
                      </a:r>
                      <a:r>
                        <a:rPr lang="en-US" sz="3200" baseline="30000" dirty="0"/>
                        <a:t>rd</a:t>
                      </a:r>
                      <a:r>
                        <a:rPr lang="en-US" sz="3200" dirty="0"/>
                        <a:t> &amp; 4</a:t>
                      </a:r>
                      <a:r>
                        <a:rPr lang="en-US" sz="3200" baseline="30000" dirty="0"/>
                        <a:t>th</a:t>
                      </a:r>
                      <a:r>
                        <a:rPr lang="en-US" sz="3200" dirty="0"/>
                        <a:t> Year Course Selection</a:t>
                      </a:r>
                      <a:endParaRPr lang="en-CA" sz="3200" dirty="0"/>
                    </a:p>
                  </a:txBody>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extLst>
                  <a:ext uri="{0D108BD9-81ED-4DB2-BD59-A6C34878D82A}">
                    <a16:rowId xmlns:a16="http://schemas.microsoft.com/office/drawing/2014/main" val="10000"/>
                  </a:ext>
                </a:extLst>
              </a:tr>
              <a:tr h="909135">
                <a:tc>
                  <a:txBody>
                    <a:bodyPr/>
                    <a:lstStyle/>
                    <a:p>
                      <a:r>
                        <a:rPr lang="en-US" b="1" dirty="0">
                          <a:solidFill>
                            <a:schemeClr val="bg1"/>
                          </a:solidFill>
                        </a:rPr>
                        <a:t>3F</a:t>
                      </a:r>
                      <a:endParaRPr lang="en-CA" b="1" dirty="0">
                        <a:solidFill>
                          <a:schemeClr val="bg1"/>
                        </a:solidFill>
                      </a:endParaRPr>
                    </a:p>
                  </a:txBody>
                  <a:tcPr anchor="ctr">
                    <a:solidFill>
                      <a:srgbClr val="4274B0"/>
                    </a:solidFill>
                  </a:tcPr>
                </a:tc>
                <a:tc>
                  <a:txBody>
                    <a:bodyPr/>
                    <a:lstStyle/>
                    <a:p>
                      <a:pPr algn="ctr"/>
                      <a:r>
                        <a:rPr lang="en-US" b="1" dirty="0"/>
                        <a:t>AREA KERNEL</a:t>
                      </a:r>
                      <a:endParaRPr lang="en-CA" b="1" dirty="0"/>
                    </a:p>
                  </a:txBody>
                  <a:tcPr anchor="ctr">
                    <a:solidFill>
                      <a:schemeClr val="bg2">
                        <a:lumMod val="75000"/>
                      </a:schemeClr>
                    </a:solidFill>
                  </a:tcPr>
                </a:tc>
                <a:tc>
                  <a:txBody>
                    <a:bodyPr/>
                    <a:lstStyle/>
                    <a:p>
                      <a:pPr algn="ctr"/>
                      <a:r>
                        <a:rPr lang="en-US" b="1" dirty="0"/>
                        <a:t>AREA KERNEL</a:t>
                      </a:r>
                      <a:endParaRPr lang="en-CA" b="1" dirty="0"/>
                    </a:p>
                  </a:txBody>
                  <a:tcPr anchor="ctr">
                    <a:solidFill>
                      <a:schemeClr val="bg2">
                        <a:lumMod val="75000"/>
                      </a:schemeClr>
                    </a:solidFill>
                  </a:tcPr>
                </a:tc>
                <a:tc>
                  <a:txBody>
                    <a:bodyPr/>
                    <a:lstStyle/>
                    <a:p>
                      <a:pPr algn="ctr"/>
                      <a:r>
                        <a:rPr lang="en-US" b="1" dirty="0"/>
                        <a:t>SCI/MATH</a:t>
                      </a:r>
                      <a:endParaRPr lang="en-CA" b="1" dirty="0"/>
                    </a:p>
                  </a:txBody>
                  <a:tcPr anchor="ctr">
                    <a:solidFill>
                      <a:schemeClr val="accent3">
                        <a:lumMod val="60000"/>
                        <a:lumOff val="40000"/>
                      </a:schemeClr>
                    </a:solidFill>
                  </a:tcPr>
                </a:tc>
                <a:tc>
                  <a:txBody>
                    <a:bodyPr/>
                    <a:lstStyle/>
                    <a:p>
                      <a:pPr algn="ctr"/>
                      <a:r>
                        <a:rPr lang="en-US" b="1" dirty="0"/>
                        <a:t>TECH</a:t>
                      </a:r>
                    </a:p>
                    <a:p>
                      <a:pPr algn="ctr"/>
                      <a:r>
                        <a:rPr lang="en-US" sz="1100" b="0" dirty="0"/>
                        <a:t>Elective</a:t>
                      </a:r>
                      <a:endParaRPr lang="en-CA" sz="1100" b="0" dirty="0"/>
                    </a:p>
                  </a:txBody>
                  <a:tcPr anchor="ctr">
                    <a:solidFill>
                      <a:srgbClr val="E9EDF4"/>
                    </a:solidFill>
                  </a:tcPr>
                </a:tc>
                <a:tc>
                  <a:txBody>
                    <a:bodyPr/>
                    <a:lstStyle/>
                    <a:p>
                      <a:pPr algn="ctr"/>
                      <a:r>
                        <a:rPr lang="en-US" b="1" dirty="0"/>
                        <a:t>CS</a:t>
                      </a:r>
                      <a:endParaRPr lang="en-US" sz="1400" b="1" dirty="0"/>
                    </a:p>
                    <a:p>
                      <a:pPr algn="ctr"/>
                      <a:r>
                        <a:rPr lang="en-US" sz="1100" b="0" dirty="0"/>
                        <a:t>Complementary Studies Elective</a:t>
                      </a:r>
                      <a:endParaRPr lang="en-CA" sz="1100" b="0" dirty="0"/>
                    </a:p>
                  </a:txBody>
                  <a:tcPr anchor="ctr">
                    <a:solidFill>
                      <a:srgbClr val="D0D8E8"/>
                    </a:solidFill>
                  </a:tcPr>
                </a:tc>
                <a:extLst>
                  <a:ext uri="{0D108BD9-81ED-4DB2-BD59-A6C34878D82A}">
                    <a16:rowId xmlns:a16="http://schemas.microsoft.com/office/drawing/2014/main" val="10001"/>
                  </a:ext>
                </a:extLst>
              </a:tr>
              <a:tr h="976108">
                <a:tc>
                  <a:txBody>
                    <a:bodyPr/>
                    <a:lstStyle/>
                    <a:p>
                      <a:r>
                        <a:rPr lang="en-US" b="1" dirty="0">
                          <a:solidFill>
                            <a:schemeClr val="bg1"/>
                          </a:solidFill>
                        </a:rPr>
                        <a:t>3W</a:t>
                      </a:r>
                      <a:endParaRPr lang="en-CA" b="1" dirty="0">
                        <a:solidFill>
                          <a:schemeClr val="bg1"/>
                        </a:solidFill>
                      </a:endParaRPr>
                    </a:p>
                  </a:txBody>
                  <a:tcPr anchor="ctr">
                    <a:solidFill>
                      <a:srgbClr val="4274B0"/>
                    </a:solidFill>
                  </a:tcPr>
                </a:tc>
                <a:tc>
                  <a:txBody>
                    <a:bodyPr/>
                    <a:lstStyle/>
                    <a:p>
                      <a:pPr algn="ctr"/>
                      <a:r>
                        <a:rPr lang="en-US" b="1" dirty="0"/>
                        <a:t>AREA KERNEL</a:t>
                      </a:r>
                      <a:endParaRPr lang="en-CA" b="1" dirty="0"/>
                    </a:p>
                  </a:txBody>
                  <a:tcPr anchor="ctr">
                    <a:solidFill>
                      <a:schemeClr val="bg2">
                        <a:lumMod val="75000"/>
                      </a:schemeClr>
                    </a:solidFill>
                  </a:tcPr>
                </a:tc>
                <a:tc>
                  <a:txBody>
                    <a:bodyPr/>
                    <a:lstStyle/>
                    <a:p>
                      <a:pPr algn="ctr"/>
                      <a:r>
                        <a:rPr lang="en-US" b="1" dirty="0"/>
                        <a:t>AREA KERNEL</a:t>
                      </a:r>
                      <a:endParaRPr lang="en-CA" b="1" dirty="0"/>
                    </a:p>
                  </a:txBody>
                  <a:tcPr anchor="ctr">
                    <a:solidFill>
                      <a:schemeClr val="bg2">
                        <a:lumMod val="75000"/>
                      </a:schemeClr>
                    </a:solidFill>
                  </a:tcPr>
                </a:tc>
                <a:tc>
                  <a:txBody>
                    <a:bodyPr/>
                    <a:lstStyle/>
                    <a:p>
                      <a:pPr algn="ctr"/>
                      <a:r>
                        <a:rPr lang="en-US" b="1" dirty="0"/>
                        <a:t>DEPTH</a:t>
                      </a:r>
                      <a:endParaRPr lang="en-CA" b="1" dirty="0"/>
                    </a:p>
                  </a:txBody>
                  <a:tcPr anchor="ctr">
                    <a:solidFill>
                      <a:schemeClr val="accent1">
                        <a:lumMod val="60000"/>
                        <a:lumOff val="40000"/>
                      </a:schemeClr>
                    </a:solidFill>
                  </a:tcPr>
                </a:tc>
                <a:tc>
                  <a:txBody>
                    <a:bodyPr/>
                    <a:lstStyle/>
                    <a:p>
                      <a:pPr algn="ctr"/>
                      <a:r>
                        <a:rPr lang="en-US" b="1" dirty="0"/>
                        <a:t>ECE472</a:t>
                      </a:r>
                    </a:p>
                    <a:p>
                      <a:pPr algn="ctr"/>
                      <a:r>
                        <a:rPr lang="en-US" sz="1100" b="0" dirty="0"/>
                        <a:t>Engineering Economics</a:t>
                      </a:r>
                      <a:endParaRPr lang="en-CA" sz="1100" b="0" dirty="0"/>
                    </a:p>
                  </a:txBody>
                  <a:tcPr anchor="ctr">
                    <a:solidFill>
                      <a:schemeClr val="accent2">
                        <a:lumMod val="60000"/>
                        <a:lumOff val="40000"/>
                      </a:schemeClr>
                    </a:solidFill>
                  </a:tcPr>
                </a:tc>
                <a:tc>
                  <a:txBody>
                    <a:bodyPr/>
                    <a:lstStyle/>
                    <a:p>
                      <a:pPr algn="ctr"/>
                      <a:r>
                        <a:rPr lang="en-US" b="1" dirty="0"/>
                        <a:t>CS</a:t>
                      </a:r>
                      <a:endParaRPr lang="en-US" sz="2400" b="1" dirty="0"/>
                    </a:p>
                    <a:p>
                      <a:pPr algn="ctr"/>
                      <a:r>
                        <a:rPr lang="en-US" sz="1100" b="0" dirty="0"/>
                        <a:t>Complementary Studies Elective</a:t>
                      </a:r>
                      <a:endParaRPr lang="en-CA" sz="1100" b="0" dirty="0"/>
                    </a:p>
                  </a:txBody>
                  <a:tcPr anchor="ctr">
                    <a:solidFill>
                      <a:srgbClr val="D0D8E8"/>
                    </a:solidFill>
                  </a:tcPr>
                </a:tc>
                <a:extLst>
                  <a:ext uri="{0D108BD9-81ED-4DB2-BD59-A6C34878D82A}">
                    <a16:rowId xmlns:a16="http://schemas.microsoft.com/office/drawing/2014/main" val="10002"/>
                  </a:ext>
                </a:extLst>
              </a:tr>
              <a:tr h="791916">
                <a:tc rowSpan="2">
                  <a:txBody>
                    <a:bodyPr/>
                    <a:lstStyle/>
                    <a:p>
                      <a:r>
                        <a:rPr lang="en-US" b="1" dirty="0">
                          <a:solidFill>
                            <a:schemeClr val="bg1"/>
                          </a:solidFill>
                        </a:rPr>
                        <a:t>4F</a:t>
                      </a:r>
                      <a:endParaRPr lang="en-CA" b="1" dirty="0">
                        <a:solidFill>
                          <a:schemeClr val="bg1"/>
                        </a:solidFill>
                      </a:endParaRPr>
                    </a:p>
                  </a:txBody>
                  <a:tcPr anchor="ctr">
                    <a:solidFill>
                      <a:srgbClr val="4274B0"/>
                    </a:solidFill>
                  </a:tcPr>
                </a:tc>
                <a:tc rowSpan="2">
                  <a:txBody>
                    <a:bodyPr/>
                    <a:lstStyle/>
                    <a:p>
                      <a:pPr algn="ctr"/>
                      <a:r>
                        <a:rPr lang="en-US" b="1" dirty="0"/>
                        <a:t>DEPTH</a:t>
                      </a:r>
                      <a:endParaRPr lang="en-CA" b="1" dirty="0"/>
                    </a:p>
                  </a:txBody>
                  <a:tcPr anchor="ctr">
                    <a:solidFill>
                      <a:schemeClr val="accent1">
                        <a:lumMod val="60000"/>
                        <a:lumOff val="40000"/>
                      </a:schemeClr>
                    </a:solidFill>
                  </a:tcPr>
                </a:tc>
                <a:tc rowSpan="2">
                  <a:txBody>
                    <a:bodyPr/>
                    <a:lstStyle/>
                    <a:p>
                      <a:pPr algn="ctr"/>
                      <a:r>
                        <a:rPr lang="en-US" b="1" dirty="0"/>
                        <a:t>DEPTH</a:t>
                      </a:r>
                      <a:endParaRPr lang="en-CA" b="1" dirty="0"/>
                    </a:p>
                  </a:txBody>
                  <a:tcPr anchor="ctr">
                    <a:solidFill>
                      <a:schemeClr val="accent1">
                        <a:lumMod val="60000"/>
                        <a:lumOff val="40000"/>
                      </a:schemeClr>
                    </a:solidFill>
                  </a:tcPr>
                </a:tc>
                <a:tc rowSpan="2">
                  <a:txBody>
                    <a:bodyPr/>
                    <a:lstStyle/>
                    <a:p>
                      <a:pPr algn="ctr"/>
                      <a:r>
                        <a:rPr lang="en-US" b="1" dirty="0"/>
                        <a:t>TECH</a:t>
                      </a:r>
                    </a:p>
                    <a:p>
                      <a:pPr algn="ctr"/>
                      <a:r>
                        <a:rPr lang="en-US" sz="1100" b="0" dirty="0"/>
                        <a:t>Elective</a:t>
                      </a:r>
                      <a:endParaRPr lang="en-CA" sz="1100" b="0" dirty="0"/>
                    </a:p>
                  </a:txBody>
                  <a:tcPr anchor="ctr">
                    <a:solidFill>
                      <a:srgbClr val="E9EDF4"/>
                    </a:solidFill>
                  </a:tcPr>
                </a:tc>
                <a:tc rowSpan="3">
                  <a:txBody>
                    <a:bodyPr/>
                    <a:lstStyle/>
                    <a:p>
                      <a:pPr algn="ctr"/>
                      <a:r>
                        <a:rPr lang="en-US" b="1" dirty="0"/>
                        <a:t>Capstone</a:t>
                      </a:r>
                      <a:endParaRPr lang="en-CA" b="1" dirty="0"/>
                    </a:p>
                  </a:txBody>
                  <a:tcPr anchor="ctr">
                    <a:solidFill>
                      <a:srgbClr val="FFFF00"/>
                    </a:solidFill>
                  </a:tcPr>
                </a:tc>
                <a:tc>
                  <a:txBody>
                    <a:bodyPr/>
                    <a:lstStyle/>
                    <a:p>
                      <a:pPr algn="ctr"/>
                      <a:r>
                        <a:rPr lang="en-US" b="1" dirty="0"/>
                        <a:t>HSS</a:t>
                      </a:r>
                      <a:endParaRPr lang="en-US" sz="2400" b="1" dirty="0"/>
                    </a:p>
                    <a:p>
                      <a:pPr algn="ctr"/>
                      <a:r>
                        <a:rPr lang="en-US" sz="1100" b="0" dirty="0"/>
                        <a:t>Humanities &amp; Social Studies Elective</a:t>
                      </a:r>
                      <a:endParaRPr lang="en-CA" sz="1100" b="0" dirty="0"/>
                    </a:p>
                  </a:txBody>
                  <a:tcPr anchor="ctr"/>
                </a:tc>
                <a:extLst>
                  <a:ext uri="{0D108BD9-81ED-4DB2-BD59-A6C34878D82A}">
                    <a16:rowId xmlns:a16="http://schemas.microsoft.com/office/drawing/2014/main" val="10003"/>
                  </a:ext>
                </a:extLst>
              </a:tr>
              <a:tr h="184193">
                <a:tc vMerge="1">
                  <a:txBody>
                    <a:bodyPr/>
                    <a:lstStyle/>
                    <a:p>
                      <a:endParaRPr lang="en-CA" b="1" dirty="0">
                        <a:solidFill>
                          <a:schemeClr val="bg1"/>
                        </a:solidFill>
                      </a:endParaRPr>
                    </a:p>
                  </a:txBody>
                  <a:tcPr anchor="ctr">
                    <a:solidFill>
                      <a:srgbClr val="4274B0"/>
                    </a:solidFill>
                  </a:tcPr>
                </a:tc>
                <a:tc vMerge="1">
                  <a:txBody>
                    <a:bodyPr/>
                    <a:lstStyle/>
                    <a:p>
                      <a:pPr algn="ctr"/>
                      <a:endParaRPr lang="en-CA" sz="1100" b="0" dirty="0"/>
                    </a:p>
                  </a:txBody>
                  <a:tcPr anchor="ctr">
                    <a:solidFill>
                      <a:schemeClr val="bg1">
                        <a:lumMod val="75000"/>
                      </a:schemeClr>
                    </a:solidFill>
                  </a:tcPr>
                </a:tc>
                <a:tc vMerge="1">
                  <a:txBody>
                    <a:bodyPr/>
                    <a:lstStyle/>
                    <a:p>
                      <a:pPr algn="ctr"/>
                      <a:endParaRPr lang="en-CA" b="1" dirty="0"/>
                    </a:p>
                  </a:txBody>
                  <a:tcPr anchor="ctr">
                    <a:solidFill>
                      <a:schemeClr val="accent1">
                        <a:lumMod val="60000"/>
                        <a:lumOff val="40000"/>
                      </a:schemeClr>
                    </a:solidFill>
                  </a:tcPr>
                </a:tc>
                <a:tc vMerge="1">
                  <a:txBody>
                    <a:bodyPr/>
                    <a:lstStyle/>
                    <a:p>
                      <a:pPr algn="ctr"/>
                      <a:endParaRPr lang="en-CA" sz="1100" b="0" dirty="0"/>
                    </a:p>
                  </a:txBody>
                  <a:tcPr anchor="ctr"/>
                </a:tc>
                <a:tc vMerge="1">
                  <a:txBody>
                    <a:bodyPr/>
                    <a:lstStyle/>
                    <a:p>
                      <a:endParaRPr lang="en-CA" dirty="0"/>
                    </a:p>
                  </a:txBody>
                  <a:tcPr/>
                </a:tc>
                <a:tc rowSpan="2">
                  <a:txBody>
                    <a:bodyPr/>
                    <a:lstStyle/>
                    <a:p>
                      <a:pPr algn="ctr"/>
                      <a:r>
                        <a:rPr lang="en-US" b="1" dirty="0"/>
                        <a:t>HSS</a:t>
                      </a:r>
                      <a:endParaRPr lang="en-US" sz="2400" b="1" dirty="0"/>
                    </a:p>
                    <a:p>
                      <a:pPr algn="ctr"/>
                      <a:r>
                        <a:rPr lang="en-US" sz="1100" b="0" dirty="0"/>
                        <a:t>Humanities</a:t>
                      </a:r>
                      <a:r>
                        <a:rPr lang="en-US" sz="1100" b="0" baseline="0" dirty="0"/>
                        <a:t> &amp; Social</a:t>
                      </a:r>
                      <a:r>
                        <a:rPr lang="en-US" sz="1100" b="0" dirty="0"/>
                        <a:t> Studies Elective</a:t>
                      </a:r>
                      <a:endParaRPr lang="en-CA" sz="1100" b="0" dirty="0"/>
                    </a:p>
                  </a:txBody>
                  <a:tcPr anchor="ctr">
                    <a:solidFill>
                      <a:srgbClr val="D0D8E8"/>
                    </a:solidFill>
                  </a:tcPr>
                </a:tc>
                <a:extLst>
                  <a:ext uri="{0D108BD9-81ED-4DB2-BD59-A6C34878D82A}">
                    <a16:rowId xmlns:a16="http://schemas.microsoft.com/office/drawing/2014/main" val="10004"/>
                  </a:ext>
                </a:extLst>
              </a:tr>
              <a:tr h="876945">
                <a:tc>
                  <a:txBody>
                    <a:bodyPr/>
                    <a:lstStyle/>
                    <a:p>
                      <a:r>
                        <a:rPr lang="en-US" b="1" dirty="0">
                          <a:solidFill>
                            <a:schemeClr val="bg1"/>
                          </a:solidFill>
                        </a:rPr>
                        <a:t>4W</a:t>
                      </a:r>
                      <a:endParaRPr lang="en-CA" b="1" dirty="0">
                        <a:solidFill>
                          <a:schemeClr val="bg1"/>
                        </a:solidFill>
                      </a:endParaRPr>
                    </a:p>
                  </a:txBody>
                  <a:tcPr anchor="ctr">
                    <a:solidFill>
                      <a:srgbClr val="4274B0"/>
                    </a:solidFill>
                  </a:tcPr>
                </a:tc>
                <a:tc>
                  <a:txBody>
                    <a:bodyPr/>
                    <a:lstStyle/>
                    <a:p>
                      <a:pPr algn="ctr"/>
                      <a:r>
                        <a:rPr lang="en-US" b="1" dirty="0"/>
                        <a:t>FREE</a:t>
                      </a:r>
                    </a:p>
                    <a:p>
                      <a:pPr algn="ctr"/>
                      <a:r>
                        <a:rPr lang="en-US" sz="1100" b="0" dirty="0"/>
                        <a:t>Elective</a:t>
                      </a:r>
                      <a:endParaRPr lang="en-CA" sz="1100" b="0" dirty="0"/>
                    </a:p>
                  </a:txBody>
                  <a:tcPr anchor="ctr">
                    <a:solidFill>
                      <a:schemeClr val="bg1">
                        <a:lumMod val="75000"/>
                      </a:schemeClr>
                    </a:solidFill>
                  </a:tcPr>
                </a:tc>
                <a:tc>
                  <a:txBody>
                    <a:bodyPr/>
                    <a:lstStyle/>
                    <a:p>
                      <a:pPr algn="ctr"/>
                      <a:r>
                        <a:rPr lang="en-US" b="1" dirty="0"/>
                        <a:t>DEPTH</a:t>
                      </a:r>
                      <a:endParaRPr lang="en-CA" b="1" dirty="0"/>
                    </a:p>
                  </a:txBody>
                  <a:tcPr anchor="ctr">
                    <a:solidFill>
                      <a:schemeClr val="accent1">
                        <a:lumMod val="60000"/>
                        <a:lumOff val="40000"/>
                      </a:schemeClr>
                    </a:solidFill>
                  </a:tcPr>
                </a:tc>
                <a:tc>
                  <a:txBody>
                    <a:bodyPr/>
                    <a:lstStyle/>
                    <a:p>
                      <a:pPr algn="ctr"/>
                      <a:r>
                        <a:rPr lang="en-US" b="1" dirty="0"/>
                        <a:t>TECH</a:t>
                      </a:r>
                    </a:p>
                    <a:p>
                      <a:pPr algn="ctr"/>
                      <a:r>
                        <a:rPr lang="en-US" sz="1100" b="0" dirty="0"/>
                        <a:t>Elective</a:t>
                      </a:r>
                      <a:endParaRPr lang="en-CA" sz="1100" b="0" dirty="0"/>
                    </a:p>
                  </a:txBody>
                  <a:tcPr anchor="ctr">
                    <a:solidFill>
                      <a:srgbClr val="E9EDF4"/>
                    </a:solidFill>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fld id="{0EA4A1C7-C819-4B6F-B5D7-77D42CE16B28}" type="slidenum">
              <a:rPr lang="en-CA" smtClean="0"/>
              <a:t>14</a:t>
            </a:fld>
            <a:endParaRPr lang="en-CA"/>
          </a:p>
        </p:txBody>
      </p:sp>
    </p:spTree>
    <p:extLst>
      <p:ext uri="{BB962C8B-B14F-4D97-AF65-F5344CB8AC3E}">
        <p14:creationId xmlns:p14="http://schemas.microsoft.com/office/powerpoint/2010/main" val="408795432"/>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381000"/>
            <a:ext cx="8247063" cy="609600"/>
          </a:xfrm>
        </p:spPr>
        <p:txBody>
          <a:bodyPr>
            <a:noAutofit/>
          </a:bodyPr>
          <a:lstStyle/>
          <a:p>
            <a:r>
              <a:rPr lang="en-US" sz="2800" dirty="0">
                <a:solidFill>
                  <a:srgbClr val="3333FF"/>
                </a:solidFill>
              </a:rPr>
              <a:t>Degree Designation Depends on Kernel/Depth Courses</a:t>
            </a:r>
          </a:p>
        </p:txBody>
      </p:sp>
      <p:graphicFrame>
        <p:nvGraphicFramePr>
          <p:cNvPr id="811098" name="Group 90"/>
          <p:cNvGraphicFramePr>
            <a:graphicFrameLocks noGrp="1"/>
          </p:cNvGraphicFramePr>
          <p:nvPr>
            <p:ph type="tbl" idx="1"/>
            <p:extLst>
              <p:ext uri="{D42A27DB-BD31-4B8C-83A1-F6EECF244321}">
                <p14:modId xmlns:p14="http://schemas.microsoft.com/office/powerpoint/2010/main" val="916233246"/>
              </p:ext>
            </p:extLst>
          </p:nvPr>
        </p:nvGraphicFramePr>
        <p:xfrm>
          <a:off x="371475" y="1412776"/>
          <a:ext cx="8399463" cy="4500662"/>
        </p:xfrm>
        <a:graphic>
          <a:graphicData uri="http://schemas.openxmlformats.org/drawingml/2006/table">
            <a:tbl>
              <a:tblPr/>
              <a:tblGrid>
                <a:gridCol w="933450">
                  <a:extLst>
                    <a:ext uri="{9D8B030D-6E8A-4147-A177-3AD203B41FA5}">
                      <a16:colId xmlns:a16="http://schemas.microsoft.com/office/drawing/2014/main" val="20000"/>
                    </a:ext>
                  </a:extLst>
                </a:gridCol>
                <a:gridCol w="931863">
                  <a:extLst>
                    <a:ext uri="{9D8B030D-6E8A-4147-A177-3AD203B41FA5}">
                      <a16:colId xmlns:a16="http://schemas.microsoft.com/office/drawing/2014/main" val="20001"/>
                    </a:ext>
                  </a:extLst>
                </a:gridCol>
                <a:gridCol w="933450">
                  <a:extLst>
                    <a:ext uri="{9D8B030D-6E8A-4147-A177-3AD203B41FA5}">
                      <a16:colId xmlns:a16="http://schemas.microsoft.com/office/drawing/2014/main" val="20002"/>
                    </a:ext>
                  </a:extLst>
                </a:gridCol>
                <a:gridCol w="935037">
                  <a:extLst>
                    <a:ext uri="{9D8B030D-6E8A-4147-A177-3AD203B41FA5}">
                      <a16:colId xmlns:a16="http://schemas.microsoft.com/office/drawing/2014/main" val="20003"/>
                    </a:ext>
                  </a:extLst>
                </a:gridCol>
                <a:gridCol w="931863">
                  <a:extLst>
                    <a:ext uri="{9D8B030D-6E8A-4147-A177-3AD203B41FA5}">
                      <a16:colId xmlns:a16="http://schemas.microsoft.com/office/drawing/2014/main" val="20004"/>
                    </a:ext>
                  </a:extLst>
                </a:gridCol>
                <a:gridCol w="935037">
                  <a:extLst>
                    <a:ext uri="{9D8B030D-6E8A-4147-A177-3AD203B41FA5}">
                      <a16:colId xmlns:a16="http://schemas.microsoft.com/office/drawing/2014/main" val="20005"/>
                    </a:ext>
                  </a:extLst>
                </a:gridCol>
                <a:gridCol w="933450">
                  <a:extLst>
                    <a:ext uri="{9D8B030D-6E8A-4147-A177-3AD203B41FA5}">
                      <a16:colId xmlns:a16="http://schemas.microsoft.com/office/drawing/2014/main" val="20006"/>
                    </a:ext>
                  </a:extLst>
                </a:gridCol>
                <a:gridCol w="931863">
                  <a:extLst>
                    <a:ext uri="{9D8B030D-6E8A-4147-A177-3AD203B41FA5}">
                      <a16:colId xmlns:a16="http://schemas.microsoft.com/office/drawing/2014/main" val="20007"/>
                    </a:ext>
                  </a:extLst>
                </a:gridCol>
                <a:gridCol w="933450">
                  <a:extLst>
                    <a:ext uri="{9D8B030D-6E8A-4147-A177-3AD203B41FA5}">
                      <a16:colId xmlns:a16="http://schemas.microsoft.com/office/drawing/2014/main" val="20008"/>
                    </a:ext>
                  </a:extLst>
                </a:gridCol>
              </a:tblGrid>
              <a:tr h="751830">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dirty="0">
                          <a:ln>
                            <a:noFill/>
                          </a:ln>
                          <a:solidFill>
                            <a:schemeClr val="tx1"/>
                          </a:solidFill>
                          <a:effectLst/>
                          <a:latin typeface="+mn-lt"/>
                        </a:rPr>
                        <a:t>Kernel 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dirty="0">
                          <a:ln>
                            <a:noFill/>
                          </a:ln>
                          <a:solidFill>
                            <a:schemeClr val="tx1"/>
                          </a:solidFill>
                          <a:effectLst/>
                          <a:latin typeface="+mn-lt"/>
                        </a:rPr>
                        <a:t>Depth A1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dirty="0">
                          <a:ln>
                            <a:noFill/>
                          </a:ln>
                          <a:solidFill>
                            <a:schemeClr val="tx1"/>
                          </a:solidFill>
                          <a:effectLst/>
                          <a:latin typeface="+mn-lt"/>
                        </a:rPr>
                        <a:t>Depth A2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dirty="0">
                          <a:ln>
                            <a:noFill/>
                          </a:ln>
                          <a:solidFill>
                            <a:schemeClr val="tx1"/>
                          </a:solidFill>
                          <a:effectLst/>
                          <a:latin typeface="+mn-lt"/>
                        </a:rPr>
                        <a:t>Kernel B</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a:ln>
                            <a:noFill/>
                          </a:ln>
                          <a:solidFill>
                            <a:schemeClr val="tx1"/>
                          </a:solidFill>
                          <a:effectLst/>
                          <a:latin typeface="+mn-lt"/>
                        </a:rPr>
                        <a:t>Depth B1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dirty="0">
                          <a:ln>
                            <a:noFill/>
                          </a:ln>
                          <a:solidFill>
                            <a:schemeClr val="tx1"/>
                          </a:solidFill>
                          <a:effectLst/>
                          <a:latin typeface="+mn-lt"/>
                        </a:rPr>
                        <a:t>Depth B2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a:ln>
                            <a:noFill/>
                          </a:ln>
                          <a:solidFill>
                            <a:schemeClr val="tx1"/>
                          </a:solidFill>
                          <a:effectLst/>
                          <a:latin typeface="+mn-lt"/>
                        </a:rPr>
                        <a:t>Kernel C</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dirty="0">
                          <a:ln>
                            <a:noFill/>
                          </a:ln>
                          <a:solidFill>
                            <a:schemeClr val="tx1"/>
                          </a:solidFill>
                          <a:effectLst/>
                          <a:latin typeface="+mn-lt"/>
                        </a:rPr>
                        <a:t>Kernel D</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3200" b="1" i="0" u="none" strike="noStrike" cap="none" normalizeH="0" baseline="0" dirty="0">
                          <a:ln>
                            <a:noFill/>
                          </a:ln>
                          <a:solidFill>
                            <a:schemeClr val="tx1"/>
                          </a:solidFill>
                          <a:effectLst/>
                          <a:latin typeface="+mn-lt"/>
                        </a:rPr>
                        <a:t>CE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66"/>
                    </a:solidFill>
                  </a:tcPr>
                </a:tc>
                <a:extLst>
                  <a:ext uri="{0D108BD9-81ED-4DB2-BD59-A6C34878D82A}">
                    <a16:rowId xmlns:a16="http://schemas.microsoft.com/office/drawing/2014/main" val="10000"/>
                  </a:ext>
                </a:extLst>
              </a:tr>
              <a:tr h="748882">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a:ln>
                            <a:noFill/>
                          </a:ln>
                          <a:solidFill>
                            <a:schemeClr val="tx1"/>
                          </a:solidFill>
                          <a:effectLst/>
                          <a:latin typeface="+mn-lt"/>
                        </a:rPr>
                        <a:t>Kernel 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a:ln>
                            <a:noFill/>
                          </a:ln>
                          <a:solidFill>
                            <a:schemeClr val="tx1"/>
                          </a:solidFill>
                          <a:effectLst/>
                          <a:latin typeface="+mn-lt"/>
                        </a:rPr>
                        <a:t>Depth A1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a:ln>
                            <a:noFill/>
                          </a:ln>
                          <a:solidFill>
                            <a:schemeClr val="tx1"/>
                          </a:solidFill>
                          <a:effectLst/>
                          <a:latin typeface="+mn-lt"/>
                        </a:rPr>
                        <a:t>Depth A2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a:ln>
                            <a:noFill/>
                          </a:ln>
                          <a:solidFill>
                            <a:schemeClr val="tx1"/>
                          </a:solidFill>
                          <a:effectLst/>
                          <a:latin typeface="+mn-lt"/>
                        </a:rPr>
                        <a:t>Kernel B</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dirty="0">
                          <a:ln>
                            <a:noFill/>
                          </a:ln>
                          <a:solidFill>
                            <a:schemeClr val="tx1"/>
                          </a:solidFill>
                          <a:effectLst/>
                          <a:latin typeface="+mn-lt"/>
                        </a:rPr>
                        <a:t>Depth B1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dirty="0">
                          <a:ln>
                            <a:noFill/>
                          </a:ln>
                          <a:solidFill>
                            <a:schemeClr val="tx1"/>
                          </a:solidFill>
                          <a:effectLst/>
                          <a:latin typeface="+mn-lt"/>
                        </a:rPr>
                        <a:t>Depth B2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a:ln>
                            <a:noFill/>
                          </a:ln>
                          <a:solidFill>
                            <a:schemeClr val="tx1"/>
                          </a:solidFill>
                          <a:effectLst/>
                          <a:latin typeface="+mn-lt"/>
                        </a:rPr>
                        <a:t>Kernel C</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a:ln>
                            <a:noFill/>
                          </a:ln>
                          <a:solidFill>
                            <a:schemeClr val="tx1"/>
                          </a:solidFill>
                          <a:effectLst/>
                          <a:latin typeface="+mn-lt"/>
                        </a:rPr>
                        <a:t>Kernel D</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3200" b="1" i="0" u="none" strike="noStrike" cap="none" normalizeH="0" baseline="0" dirty="0">
                          <a:ln>
                            <a:noFill/>
                          </a:ln>
                          <a:solidFill>
                            <a:schemeClr val="tx1"/>
                          </a:solidFill>
                          <a:effectLst/>
                          <a:latin typeface="+mn-lt"/>
                        </a:rPr>
                        <a:t>CE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66"/>
                    </a:solidFill>
                  </a:tcPr>
                </a:tc>
                <a:extLst>
                  <a:ext uri="{0D108BD9-81ED-4DB2-BD59-A6C34878D82A}">
                    <a16:rowId xmlns:a16="http://schemas.microsoft.com/office/drawing/2014/main" val="10001"/>
                  </a:ext>
                </a:extLst>
              </a:tr>
              <a:tr h="750356">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a:ln>
                            <a:noFill/>
                          </a:ln>
                          <a:solidFill>
                            <a:schemeClr val="tx1"/>
                          </a:solidFill>
                          <a:effectLst/>
                          <a:latin typeface="+mn-lt"/>
                        </a:rPr>
                        <a:t>Kernel 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a:ln>
                            <a:noFill/>
                          </a:ln>
                          <a:solidFill>
                            <a:schemeClr val="tx1"/>
                          </a:solidFill>
                          <a:effectLst/>
                          <a:latin typeface="+mn-lt"/>
                        </a:rPr>
                        <a:t>Depth A1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a:ln>
                            <a:noFill/>
                          </a:ln>
                          <a:solidFill>
                            <a:schemeClr val="tx1"/>
                          </a:solidFill>
                          <a:effectLst/>
                          <a:latin typeface="+mn-lt"/>
                        </a:rPr>
                        <a:t>Depth A2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a:ln>
                            <a:noFill/>
                          </a:ln>
                          <a:solidFill>
                            <a:schemeClr val="tx1"/>
                          </a:solidFill>
                          <a:effectLst/>
                          <a:latin typeface="+mn-lt"/>
                        </a:rPr>
                        <a:t>Kernel B</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dirty="0">
                          <a:ln>
                            <a:noFill/>
                          </a:ln>
                          <a:solidFill>
                            <a:schemeClr val="tx1"/>
                          </a:solidFill>
                          <a:effectLst/>
                          <a:latin typeface="+mn-lt"/>
                        </a:rPr>
                        <a:t>Depth B1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a:ln>
                            <a:noFill/>
                          </a:ln>
                          <a:solidFill>
                            <a:schemeClr val="tx1"/>
                          </a:solidFill>
                          <a:effectLst/>
                          <a:latin typeface="+mn-lt"/>
                        </a:rPr>
                        <a:t>Depth B2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dirty="0">
                          <a:ln>
                            <a:noFill/>
                          </a:ln>
                          <a:solidFill>
                            <a:schemeClr val="tx1"/>
                          </a:solidFill>
                          <a:effectLst/>
                          <a:latin typeface="+mn-lt"/>
                        </a:rPr>
                        <a:t>Kernel C</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dirty="0">
                          <a:ln>
                            <a:noFill/>
                          </a:ln>
                          <a:solidFill>
                            <a:schemeClr val="tx1"/>
                          </a:solidFill>
                          <a:effectLst/>
                          <a:latin typeface="+mn-lt"/>
                        </a:rPr>
                        <a:t>Kernel D</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3200" b="1" i="0" u="none" strike="noStrike" cap="none" normalizeH="0" baseline="0" dirty="0">
                          <a:ln>
                            <a:noFill/>
                          </a:ln>
                          <a:solidFill>
                            <a:schemeClr val="tx1"/>
                          </a:solidFill>
                          <a:effectLst/>
                          <a:latin typeface="+mn-lt"/>
                        </a:rPr>
                        <a:t>EE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66"/>
                    </a:solidFill>
                  </a:tcPr>
                </a:tc>
                <a:extLst>
                  <a:ext uri="{0D108BD9-81ED-4DB2-BD59-A6C34878D82A}">
                    <a16:rowId xmlns:a16="http://schemas.microsoft.com/office/drawing/2014/main" val="10002"/>
                  </a:ext>
                </a:extLst>
              </a:tr>
              <a:tr h="750356">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a:ln>
                            <a:noFill/>
                          </a:ln>
                          <a:solidFill>
                            <a:schemeClr val="tx1"/>
                          </a:solidFill>
                          <a:effectLst/>
                          <a:latin typeface="+mn-lt"/>
                        </a:rPr>
                        <a:t>Kernel 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a:ln>
                            <a:noFill/>
                          </a:ln>
                          <a:solidFill>
                            <a:schemeClr val="tx1"/>
                          </a:solidFill>
                          <a:effectLst/>
                          <a:latin typeface="+mn-lt"/>
                        </a:rPr>
                        <a:t>Depth A1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a:ln>
                            <a:noFill/>
                          </a:ln>
                          <a:solidFill>
                            <a:schemeClr val="tx1"/>
                          </a:solidFill>
                          <a:effectLst/>
                          <a:latin typeface="+mn-lt"/>
                        </a:rPr>
                        <a:t>Depth A2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a:ln>
                            <a:noFill/>
                          </a:ln>
                          <a:solidFill>
                            <a:schemeClr val="tx1"/>
                          </a:solidFill>
                          <a:effectLst/>
                          <a:latin typeface="+mn-lt"/>
                        </a:rPr>
                        <a:t>Kernel B</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a:ln>
                            <a:noFill/>
                          </a:ln>
                          <a:solidFill>
                            <a:schemeClr val="tx1"/>
                          </a:solidFill>
                          <a:effectLst/>
                          <a:latin typeface="+mn-lt"/>
                        </a:rPr>
                        <a:t>Depth B1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a:ln>
                            <a:noFill/>
                          </a:ln>
                          <a:solidFill>
                            <a:schemeClr val="tx1"/>
                          </a:solidFill>
                          <a:effectLst/>
                          <a:latin typeface="+mn-lt"/>
                        </a:rPr>
                        <a:t>Depth B2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a:ln>
                            <a:noFill/>
                          </a:ln>
                          <a:solidFill>
                            <a:schemeClr val="tx1"/>
                          </a:solidFill>
                          <a:effectLst/>
                          <a:latin typeface="+mn-lt"/>
                        </a:rPr>
                        <a:t>Kernel C</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dirty="0">
                          <a:ln>
                            <a:noFill/>
                          </a:ln>
                          <a:solidFill>
                            <a:schemeClr val="tx1"/>
                          </a:solidFill>
                          <a:effectLst/>
                          <a:latin typeface="+mn-lt"/>
                        </a:rPr>
                        <a:t>Kernel D</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3200" b="1" i="0" u="none" strike="noStrike" cap="none" normalizeH="0" baseline="0" dirty="0">
                          <a:ln>
                            <a:noFill/>
                          </a:ln>
                          <a:solidFill>
                            <a:schemeClr val="tx1"/>
                          </a:solidFill>
                          <a:effectLst/>
                          <a:latin typeface="+mn-lt"/>
                        </a:rPr>
                        <a:t>EE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66"/>
                    </a:solidFill>
                  </a:tcPr>
                </a:tc>
                <a:extLst>
                  <a:ext uri="{0D108BD9-81ED-4DB2-BD59-A6C34878D82A}">
                    <a16:rowId xmlns:a16="http://schemas.microsoft.com/office/drawing/2014/main" val="10003"/>
                  </a:ext>
                </a:extLst>
              </a:tr>
              <a:tr h="748882">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a:ln>
                            <a:noFill/>
                          </a:ln>
                          <a:solidFill>
                            <a:schemeClr val="tx1"/>
                          </a:solidFill>
                          <a:effectLst/>
                          <a:latin typeface="+mn-lt"/>
                        </a:rPr>
                        <a:t>Kernel 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a:ln>
                            <a:noFill/>
                          </a:ln>
                          <a:solidFill>
                            <a:schemeClr val="tx1"/>
                          </a:solidFill>
                          <a:effectLst/>
                          <a:latin typeface="+mn-lt"/>
                        </a:rPr>
                        <a:t>Depth A1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a:ln>
                            <a:noFill/>
                          </a:ln>
                          <a:solidFill>
                            <a:schemeClr val="tx1"/>
                          </a:solidFill>
                          <a:effectLst/>
                          <a:latin typeface="+mn-lt"/>
                        </a:rPr>
                        <a:t>Depth A2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a:ln>
                            <a:noFill/>
                          </a:ln>
                          <a:solidFill>
                            <a:schemeClr val="tx1"/>
                          </a:solidFill>
                          <a:effectLst/>
                          <a:latin typeface="+mn-lt"/>
                        </a:rPr>
                        <a:t>Kernel B</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a:ln>
                            <a:noFill/>
                          </a:ln>
                          <a:solidFill>
                            <a:schemeClr val="tx1"/>
                          </a:solidFill>
                          <a:effectLst/>
                          <a:latin typeface="+mn-lt"/>
                        </a:rPr>
                        <a:t>Depth B1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a:ln>
                            <a:noFill/>
                          </a:ln>
                          <a:solidFill>
                            <a:schemeClr val="tx1"/>
                          </a:solidFill>
                          <a:effectLst/>
                          <a:latin typeface="+mn-lt"/>
                        </a:rPr>
                        <a:t>Depth B2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a:ln>
                            <a:noFill/>
                          </a:ln>
                          <a:solidFill>
                            <a:schemeClr val="tx1"/>
                          </a:solidFill>
                          <a:effectLst/>
                          <a:latin typeface="+mn-lt"/>
                        </a:rPr>
                        <a:t>Kernel C</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a:ln>
                            <a:noFill/>
                          </a:ln>
                          <a:solidFill>
                            <a:schemeClr val="tx1"/>
                          </a:solidFill>
                          <a:effectLst/>
                          <a:latin typeface="+mn-lt"/>
                        </a:rPr>
                        <a:t>Kernel D</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3200" b="1" i="0" u="none" strike="noStrike" cap="none" normalizeH="0" baseline="0" dirty="0">
                          <a:ln>
                            <a:noFill/>
                          </a:ln>
                          <a:solidFill>
                            <a:schemeClr val="tx1"/>
                          </a:solidFill>
                          <a:effectLst/>
                          <a:latin typeface="+mn-lt"/>
                        </a:rPr>
                        <a:t>EE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66"/>
                    </a:solidFill>
                  </a:tcPr>
                </a:tc>
                <a:extLst>
                  <a:ext uri="{0D108BD9-81ED-4DB2-BD59-A6C34878D82A}">
                    <a16:rowId xmlns:a16="http://schemas.microsoft.com/office/drawing/2014/main" val="10004"/>
                  </a:ext>
                </a:extLst>
              </a:tr>
              <a:tr h="750356">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a:ln>
                            <a:noFill/>
                          </a:ln>
                          <a:solidFill>
                            <a:schemeClr val="tx1"/>
                          </a:solidFill>
                          <a:effectLst/>
                          <a:latin typeface="+mn-lt"/>
                        </a:rPr>
                        <a:t>Kernel 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a:ln>
                            <a:noFill/>
                          </a:ln>
                          <a:solidFill>
                            <a:schemeClr val="tx1"/>
                          </a:solidFill>
                          <a:effectLst/>
                          <a:latin typeface="+mn-lt"/>
                        </a:rPr>
                        <a:t>Depth A1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a:ln>
                            <a:noFill/>
                          </a:ln>
                          <a:solidFill>
                            <a:schemeClr val="tx1"/>
                          </a:solidFill>
                          <a:effectLst/>
                          <a:latin typeface="+mn-lt"/>
                        </a:rPr>
                        <a:t>Depth A2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a:ln>
                            <a:noFill/>
                          </a:ln>
                          <a:solidFill>
                            <a:schemeClr val="tx1"/>
                          </a:solidFill>
                          <a:effectLst/>
                          <a:latin typeface="+mn-lt"/>
                        </a:rPr>
                        <a:t>Kernel B</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a:ln>
                            <a:noFill/>
                          </a:ln>
                          <a:solidFill>
                            <a:schemeClr val="tx1"/>
                          </a:solidFill>
                          <a:effectLst/>
                          <a:latin typeface="+mn-lt"/>
                        </a:rPr>
                        <a:t>Depth B1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a:ln>
                            <a:noFill/>
                          </a:ln>
                          <a:solidFill>
                            <a:schemeClr val="tx1"/>
                          </a:solidFill>
                          <a:effectLst/>
                          <a:latin typeface="+mn-lt"/>
                        </a:rPr>
                        <a:t>Depth B2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a:ln>
                            <a:noFill/>
                          </a:ln>
                          <a:solidFill>
                            <a:schemeClr val="tx1"/>
                          </a:solidFill>
                          <a:effectLst/>
                          <a:latin typeface="+mn-lt"/>
                        </a:rPr>
                        <a:t>Kernel C</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1800" b="0" i="0" u="none" strike="noStrike" cap="none" normalizeH="0" baseline="0">
                          <a:ln>
                            <a:noFill/>
                          </a:ln>
                          <a:solidFill>
                            <a:schemeClr val="tx1"/>
                          </a:solidFill>
                          <a:effectLst/>
                          <a:latin typeface="+mn-lt"/>
                        </a:rPr>
                        <a:t>Kernel D</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9933"/>
                    </a:solidFill>
                  </a:tcPr>
                </a:tc>
                <a:tc>
                  <a:txBody>
                    <a:bodyPr/>
                    <a:lstStyle/>
                    <a:p>
                      <a:pPr marL="0" marR="0" lvl="0" indent="0" algn="ctr" defTabSz="914400" rtl="0" eaLnBrk="0" fontAlgn="base" latinLnBrk="0" hangingPunct="0">
                        <a:lnSpc>
                          <a:spcPct val="100000"/>
                        </a:lnSpc>
                        <a:spcBef>
                          <a:spcPct val="20000"/>
                        </a:spcBef>
                        <a:spcAft>
                          <a:spcPct val="0"/>
                        </a:spcAft>
                        <a:buClr>
                          <a:srgbClr val="1403EB"/>
                        </a:buClr>
                        <a:buSzPct val="100000"/>
                        <a:buFont typeface="Wingdings" pitchFamily="2" charset="2"/>
                        <a:buNone/>
                        <a:tabLst/>
                      </a:pPr>
                      <a:r>
                        <a:rPr kumimoji="0" lang="en-US" sz="3200" b="1" i="0" u="none" strike="noStrike" cap="none" normalizeH="0" baseline="0" dirty="0">
                          <a:ln>
                            <a:noFill/>
                          </a:ln>
                          <a:solidFill>
                            <a:schemeClr val="tx1"/>
                          </a:solidFill>
                          <a:effectLst/>
                          <a:latin typeface="+mn-lt"/>
                        </a:rPr>
                        <a:t>EE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FF66"/>
                    </a:solidFill>
                  </a:tcPr>
                </a:tc>
                <a:extLst>
                  <a:ext uri="{0D108BD9-81ED-4DB2-BD59-A6C34878D82A}">
                    <a16:rowId xmlns:a16="http://schemas.microsoft.com/office/drawing/2014/main" val="10005"/>
                  </a:ext>
                </a:extLst>
              </a:tr>
            </a:tbl>
          </a:graphicData>
        </a:graphic>
      </p:graphicFrame>
      <p:sp>
        <p:nvSpPr>
          <p:cNvPr id="9291" name="Rectangle 75"/>
          <p:cNvSpPr>
            <a:spLocks noChangeArrowheads="1"/>
          </p:cNvSpPr>
          <p:nvPr/>
        </p:nvSpPr>
        <p:spPr bwMode="auto">
          <a:xfrm>
            <a:off x="7162800" y="6019800"/>
            <a:ext cx="990600" cy="685800"/>
          </a:xfrm>
          <a:prstGeom prst="rect">
            <a:avLst/>
          </a:prstGeom>
          <a:solidFill>
            <a:srgbClr val="99CCFF"/>
          </a:solidFill>
          <a:ln w="19050">
            <a:solidFill>
              <a:schemeClr val="tx1"/>
            </a:solidFill>
            <a:miter lim="800000"/>
            <a:headEnd type="none" w="sm" len="sm"/>
            <a:tailEnd type="none" w="sm" len="sm"/>
          </a:ln>
        </p:spPr>
        <p:txBody>
          <a:bodyPr wrap="none" anchor="ctr"/>
          <a:lstStyle/>
          <a:p>
            <a:pPr algn="ctr" eaLnBrk="0" hangingPunct="0"/>
            <a:r>
              <a:rPr lang="en-US" sz="1600" b="1" dirty="0"/>
              <a:t>Areas</a:t>
            </a:r>
          </a:p>
          <a:p>
            <a:pPr algn="ctr" eaLnBrk="0" hangingPunct="0"/>
            <a:r>
              <a:rPr lang="en-US" sz="1600" b="1" dirty="0"/>
              <a:t>5 or 6</a:t>
            </a:r>
          </a:p>
          <a:p>
            <a:pPr algn="ctr" eaLnBrk="0" hangingPunct="0"/>
            <a:r>
              <a:rPr lang="en-US" sz="1000" b="1" dirty="0"/>
              <a:t>(CE)</a:t>
            </a:r>
          </a:p>
        </p:txBody>
      </p:sp>
      <p:sp>
        <p:nvSpPr>
          <p:cNvPr id="9292" name="Rectangle 76"/>
          <p:cNvSpPr>
            <a:spLocks noChangeArrowheads="1"/>
          </p:cNvSpPr>
          <p:nvPr/>
        </p:nvSpPr>
        <p:spPr bwMode="auto">
          <a:xfrm>
            <a:off x="6096000" y="6019800"/>
            <a:ext cx="990600" cy="685800"/>
          </a:xfrm>
          <a:prstGeom prst="rect">
            <a:avLst/>
          </a:prstGeom>
          <a:solidFill>
            <a:srgbClr val="FF9933"/>
          </a:solidFill>
          <a:ln w="19050">
            <a:solidFill>
              <a:schemeClr val="tx1"/>
            </a:solidFill>
            <a:miter lim="800000"/>
            <a:headEnd type="none" w="sm" len="sm"/>
            <a:tailEnd type="none" w="sm" len="sm"/>
          </a:ln>
        </p:spPr>
        <p:txBody>
          <a:bodyPr wrap="none" anchor="ctr"/>
          <a:lstStyle/>
          <a:p>
            <a:pPr algn="ctr" eaLnBrk="0" hangingPunct="0"/>
            <a:r>
              <a:rPr lang="en-US" sz="1600" b="1" dirty="0"/>
              <a:t>Areas</a:t>
            </a:r>
          </a:p>
          <a:p>
            <a:pPr algn="ctr" eaLnBrk="0" hangingPunct="0"/>
            <a:r>
              <a:rPr lang="en-US" sz="1600" b="1" dirty="0"/>
              <a:t>1 – 4</a:t>
            </a:r>
          </a:p>
          <a:p>
            <a:pPr algn="ctr" eaLnBrk="0" hangingPunct="0"/>
            <a:r>
              <a:rPr lang="en-US" sz="1000" b="1" dirty="0"/>
              <a:t>(EE)</a:t>
            </a:r>
          </a:p>
        </p:txBody>
      </p:sp>
      <p:sp>
        <p:nvSpPr>
          <p:cNvPr id="9293" name="Text Box 77"/>
          <p:cNvSpPr txBox="1">
            <a:spLocks noChangeArrowheads="1"/>
          </p:cNvSpPr>
          <p:nvPr/>
        </p:nvSpPr>
        <p:spPr bwMode="auto">
          <a:xfrm>
            <a:off x="1981200" y="5867400"/>
            <a:ext cx="487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algn="l">
              <a:spcBef>
                <a:spcPct val="50000"/>
              </a:spcBef>
            </a:pPr>
            <a:r>
              <a:rPr lang="en-US" b="1" dirty="0">
                <a:latin typeface="+mn-lt"/>
              </a:rPr>
              <a:t>6 combinations are possible.</a:t>
            </a:r>
          </a:p>
        </p:txBody>
      </p:sp>
      <p:sp>
        <p:nvSpPr>
          <p:cNvPr id="9294" name="Text Box 78"/>
          <p:cNvSpPr txBox="1">
            <a:spLocks noChangeArrowheads="1"/>
          </p:cNvSpPr>
          <p:nvPr/>
        </p:nvSpPr>
        <p:spPr bwMode="auto">
          <a:xfrm>
            <a:off x="4800600" y="6369050"/>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0"/>
              </a:spcBef>
              <a:spcAft>
                <a:spcPct val="0"/>
              </a:spcAft>
              <a:defRPr sz="2000">
                <a:solidFill>
                  <a:schemeClr val="tx1"/>
                </a:solidFill>
                <a:latin typeface="Arial" charset="0"/>
                <a:cs typeface="Arial" charset="0"/>
              </a:defRPr>
            </a:lvl6pPr>
            <a:lvl7pPr marL="2971800" indent="-228600" algn="ctr" eaLnBrk="0" fontAlgn="base" hangingPunct="0">
              <a:spcBef>
                <a:spcPct val="0"/>
              </a:spcBef>
              <a:spcAft>
                <a:spcPct val="0"/>
              </a:spcAft>
              <a:defRPr sz="2000">
                <a:solidFill>
                  <a:schemeClr val="tx1"/>
                </a:solidFill>
                <a:latin typeface="Arial" charset="0"/>
                <a:cs typeface="Arial" charset="0"/>
              </a:defRPr>
            </a:lvl7pPr>
            <a:lvl8pPr marL="3429000" indent="-228600" algn="ctr" eaLnBrk="0" fontAlgn="base" hangingPunct="0">
              <a:spcBef>
                <a:spcPct val="0"/>
              </a:spcBef>
              <a:spcAft>
                <a:spcPct val="0"/>
              </a:spcAft>
              <a:defRPr sz="2000">
                <a:solidFill>
                  <a:schemeClr val="tx1"/>
                </a:solidFill>
                <a:latin typeface="Arial" charset="0"/>
                <a:cs typeface="Arial" charset="0"/>
              </a:defRPr>
            </a:lvl8pPr>
            <a:lvl9pPr marL="3886200" indent="-228600" algn="ctr" eaLnBrk="0" fontAlgn="base" hangingPunct="0">
              <a:spcBef>
                <a:spcPct val="0"/>
              </a:spcBef>
              <a:spcAft>
                <a:spcPct val="0"/>
              </a:spcAft>
              <a:defRPr sz="2000">
                <a:solidFill>
                  <a:schemeClr val="tx1"/>
                </a:solidFill>
                <a:latin typeface="Arial" charset="0"/>
                <a:cs typeface="Arial" charset="0"/>
              </a:defRPr>
            </a:lvl9pPr>
          </a:lstStyle>
          <a:p>
            <a:pPr algn="r">
              <a:spcBef>
                <a:spcPct val="50000"/>
              </a:spcBef>
            </a:pPr>
            <a:r>
              <a:rPr lang="en-US" sz="1600"/>
              <a:t>Key:</a:t>
            </a:r>
          </a:p>
        </p:txBody>
      </p:sp>
    </p:spTree>
    <p:extLst>
      <p:ext uri="{BB962C8B-B14F-4D97-AF65-F5344CB8AC3E}">
        <p14:creationId xmlns:p14="http://schemas.microsoft.com/office/powerpoint/2010/main" val="2667538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68" y="116632"/>
            <a:ext cx="6347713" cy="1320800"/>
          </a:xfrm>
        </p:spPr>
        <p:txBody>
          <a:bodyPr>
            <a:normAutofit/>
          </a:bodyPr>
          <a:lstStyle/>
          <a:p>
            <a:pPr algn="ctr"/>
            <a:r>
              <a:rPr lang="en-US" dirty="0">
                <a:solidFill>
                  <a:srgbClr val="3333FF"/>
                </a:solidFill>
              </a:rPr>
              <a:t>IRIS</a:t>
            </a:r>
            <a:endParaRPr lang="en-CA" dirty="0">
              <a:solidFill>
                <a:srgbClr val="3333FF"/>
              </a:solidFill>
            </a:endParaRPr>
          </a:p>
        </p:txBody>
      </p:sp>
      <p:sp>
        <p:nvSpPr>
          <p:cNvPr id="3" name="Content Placeholder 2"/>
          <p:cNvSpPr>
            <a:spLocks noGrp="1"/>
          </p:cNvSpPr>
          <p:nvPr>
            <p:ph idx="1"/>
          </p:nvPr>
        </p:nvSpPr>
        <p:spPr>
          <a:xfrm>
            <a:off x="274332" y="789864"/>
            <a:ext cx="8229600" cy="5616624"/>
          </a:xfrm>
        </p:spPr>
        <p:txBody>
          <a:bodyPr>
            <a:normAutofit/>
          </a:bodyPr>
          <a:lstStyle/>
          <a:p>
            <a:r>
              <a:rPr lang="en-US" dirty="0">
                <a:solidFill>
                  <a:srgbClr val="0070C0"/>
                </a:solidFill>
                <a:hlinkClick r:id="rId3"/>
              </a:rPr>
              <a:t>https://ececourses.ece.utoronto.ca/</a:t>
            </a:r>
            <a:endParaRPr lang="en-US" dirty="0">
              <a:solidFill>
                <a:srgbClr val="0070C0"/>
              </a:solidFill>
            </a:endParaRPr>
          </a:p>
          <a:p>
            <a:pPr marL="0" indent="0">
              <a:buNone/>
            </a:pPr>
            <a:endParaRPr lang="en-US" dirty="0">
              <a:solidFill>
                <a:srgbClr val="0070C0"/>
              </a:solidFill>
            </a:endParaRPr>
          </a:p>
          <a:p>
            <a:pPr marL="0" indent="0">
              <a:buNone/>
            </a:pPr>
            <a:endParaRPr lang="en-US" dirty="0">
              <a:solidFill>
                <a:srgbClr val="0070C0"/>
              </a:solidFill>
            </a:endParaRPr>
          </a:p>
          <a:p>
            <a:pPr marL="0" indent="0">
              <a:buNone/>
            </a:pPr>
            <a:endParaRPr lang="en-US" dirty="0">
              <a:solidFill>
                <a:srgbClr val="0070C0"/>
              </a:solidFill>
            </a:endParaRPr>
          </a:p>
          <a:p>
            <a:pPr marL="0" indent="0">
              <a:buNone/>
            </a:pPr>
            <a:endParaRPr lang="en-US" dirty="0">
              <a:solidFill>
                <a:srgbClr val="0070C0"/>
              </a:solidFill>
            </a:endParaRPr>
          </a:p>
          <a:p>
            <a:pPr marL="0" indent="0">
              <a:buNone/>
            </a:pPr>
            <a:endParaRPr lang="en-US" dirty="0">
              <a:solidFill>
                <a:srgbClr val="0070C0"/>
              </a:solidFill>
            </a:endParaRPr>
          </a:p>
          <a:p>
            <a:pPr marL="0" indent="0">
              <a:buNone/>
            </a:pPr>
            <a:endParaRPr lang="en-US" dirty="0">
              <a:solidFill>
                <a:srgbClr val="0070C0"/>
              </a:solidFill>
            </a:endParaRPr>
          </a:p>
          <a:p>
            <a:pPr marL="0" indent="0">
              <a:buNone/>
            </a:pPr>
            <a:endParaRPr lang="en-US" dirty="0">
              <a:solidFill>
                <a:srgbClr val="0070C0"/>
              </a:solidFill>
            </a:endParaRPr>
          </a:p>
          <a:p>
            <a:pPr marL="0" indent="0">
              <a:buNone/>
            </a:pPr>
            <a:endParaRPr lang="en-US" dirty="0">
              <a:solidFill>
                <a:srgbClr val="0070C0"/>
              </a:solidFill>
            </a:endParaRPr>
          </a:p>
          <a:p>
            <a:pPr marL="0" indent="0">
              <a:buNone/>
            </a:pPr>
            <a:endParaRPr lang="en-US" dirty="0">
              <a:solidFill>
                <a:srgbClr val="0070C0"/>
              </a:solidFill>
            </a:endParaRPr>
          </a:p>
          <a:p>
            <a:pPr marL="0" indent="0">
              <a:buNone/>
            </a:pPr>
            <a:endParaRPr lang="en-US" dirty="0">
              <a:solidFill>
                <a:srgbClr val="0070C0"/>
              </a:solidFill>
            </a:endParaRPr>
          </a:p>
          <a:p>
            <a:pPr>
              <a:buFont typeface="Wingdings" panose="05000000000000000000" pitchFamily="2" charset="2"/>
              <a:buChar char="§"/>
            </a:pPr>
            <a:r>
              <a:rPr lang="en-US" dirty="0">
                <a:solidFill>
                  <a:srgbClr val="0070C0"/>
                </a:solidFill>
              </a:rPr>
              <a:t>Mapping tool for </a:t>
            </a:r>
            <a:r>
              <a:rPr lang="en-US" dirty="0" smtClean="0">
                <a:solidFill>
                  <a:srgbClr val="0070C0"/>
                </a:solidFill>
              </a:rPr>
              <a:t>ECE students, used to visualize connections between courses and highlight application areas, to aid in course selection.</a:t>
            </a:r>
            <a:endParaRPr lang="en-US" dirty="0">
              <a:solidFill>
                <a:srgbClr val="0070C0"/>
              </a:solidFill>
            </a:endParaRPr>
          </a:p>
          <a:p>
            <a:pPr marL="0" indent="0">
              <a:buNone/>
            </a:pPr>
            <a:endParaRPr lang="en-US" dirty="0">
              <a:solidFill>
                <a:srgbClr val="0070C0"/>
              </a:solidFill>
            </a:endParaRPr>
          </a:p>
          <a:p>
            <a:endParaRPr lang="en-CA" sz="1600" dirty="0"/>
          </a:p>
        </p:txBody>
      </p:sp>
      <p:sp>
        <p:nvSpPr>
          <p:cNvPr id="4" name="Slide Number Placeholder 3"/>
          <p:cNvSpPr>
            <a:spLocks noGrp="1"/>
          </p:cNvSpPr>
          <p:nvPr>
            <p:ph type="sldNum" sz="quarter" idx="12"/>
          </p:nvPr>
        </p:nvSpPr>
        <p:spPr/>
        <p:txBody>
          <a:bodyPr/>
          <a:lstStyle/>
          <a:p>
            <a:fld id="{0EA4A1C7-C819-4B6F-B5D7-77D42CE16B28}" type="slidenum">
              <a:rPr lang="en-CA" smtClean="0"/>
              <a:t>16</a:t>
            </a:fld>
            <a:endParaRPr lang="en-CA"/>
          </a:p>
        </p:txBody>
      </p:sp>
      <p:pic>
        <p:nvPicPr>
          <p:cNvPr id="6" name="Picture 5">
            <a:extLst>
              <a:ext uri="{FF2B5EF4-FFF2-40B4-BE49-F238E27FC236}">
                <a16:creationId xmlns:a16="http://schemas.microsoft.com/office/drawing/2014/main" id="{9C5F8B67-13E2-44B5-99A6-E0B8A0CD5794}"/>
              </a:ext>
            </a:extLst>
          </p:cNvPr>
          <p:cNvPicPr>
            <a:picLocks noChangeAspect="1"/>
          </p:cNvPicPr>
          <p:nvPr/>
        </p:nvPicPr>
        <p:blipFill rotWithShape="1">
          <a:blip r:embed="rId4"/>
          <a:srcRect l="1" t="12201" r="786" b="5299"/>
          <a:stretch/>
        </p:blipFill>
        <p:spPr>
          <a:xfrm>
            <a:off x="157184" y="1268760"/>
            <a:ext cx="8106549" cy="3791768"/>
          </a:xfrm>
          <a:prstGeom prst="rect">
            <a:avLst/>
          </a:prstGeom>
        </p:spPr>
      </p:pic>
    </p:spTree>
    <p:extLst>
      <p:ext uri="{BB962C8B-B14F-4D97-AF65-F5344CB8AC3E}">
        <p14:creationId xmlns:p14="http://schemas.microsoft.com/office/powerpoint/2010/main" val="2725296727"/>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3333FF"/>
                </a:solidFill>
              </a:rPr>
              <a:t>Magellan Course Selection Software</a:t>
            </a:r>
            <a:endParaRPr lang="en-CA" dirty="0">
              <a:solidFill>
                <a:srgbClr val="3333FF"/>
              </a:solidFill>
            </a:endParaRPr>
          </a:p>
        </p:txBody>
      </p:sp>
      <p:sp>
        <p:nvSpPr>
          <p:cNvPr id="3" name="Content Placeholder 2"/>
          <p:cNvSpPr>
            <a:spLocks noGrp="1"/>
          </p:cNvSpPr>
          <p:nvPr>
            <p:ph idx="1"/>
          </p:nvPr>
        </p:nvSpPr>
        <p:spPr>
          <a:xfrm>
            <a:off x="457200" y="1700808"/>
            <a:ext cx="8229600" cy="4425355"/>
          </a:xfrm>
        </p:spPr>
        <p:txBody>
          <a:bodyPr/>
          <a:lstStyle/>
          <a:p>
            <a:pPr marL="0" indent="0">
              <a:buNone/>
            </a:pPr>
            <a:r>
              <a:rPr lang="en-US" sz="2000" dirty="0">
                <a:solidFill>
                  <a:srgbClr val="C00000"/>
                </a:solidFill>
              </a:rPr>
              <a:t>https://www.ece.utoronto.ca/undergraduates/programs/magellan/</a:t>
            </a:r>
          </a:p>
          <a:p>
            <a:r>
              <a:rPr lang="en-US" sz="2400" dirty="0"/>
              <a:t>An in-house software developed to help students choose 3</a:t>
            </a:r>
            <a:r>
              <a:rPr lang="en-US" sz="2400" baseline="30000" dirty="0"/>
              <a:t>rd</a:t>
            </a:r>
            <a:r>
              <a:rPr lang="en-US" sz="2400" dirty="0"/>
              <a:t> and 4</a:t>
            </a:r>
            <a:r>
              <a:rPr lang="en-US" sz="2400" baseline="30000" dirty="0"/>
              <a:t>th</a:t>
            </a:r>
            <a:r>
              <a:rPr lang="en-US" sz="2400" dirty="0"/>
              <a:t> year courses</a:t>
            </a:r>
          </a:p>
          <a:p>
            <a:r>
              <a:rPr lang="en-US" sz="2400" dirty="0"/>
              <a:t>Online tool, highly intuitive.  Just choose and click.</a:t>
            </a:r>
          </a:p>
          <a:p>
            <a:pPr marL="0" indent="0">
              <a:buNone/>
            </a:pPr>
            <a:endParaRPr lang="en-CA" dirty="0"/>
          </a:p>
        </p:txBody>
      </p:sp>
      <p:sp>
        <p:nvSpPr>
          <p:cNvPr id="4" name="Slide Number Placeholder 3"/>
          <p:cNvSpPr>
            <a:spLocks noGrp="1"/>
          </p:cNvSpPr>
          <p:nvPr>
            <p:ph type="sldNum" sz="quarter" idx="12"/>
          </p:nvPr>
        </p:nvSpPr>
        <p:spPr/>
        <p:txBody>
          <a:bodyPr/>
          <a:lstStyle/>
          <a:p>
            <a:fld id="{0EA4A1C7-C819-4B6F-B5D7-77D42CE16B28}" type="slidenum">
              <a:rPr lang="en-CA" smtClean="0"/>
              <a:t>17</a:t>
            </a:fld>
            <a:endParaRPr lang="en-CA"/>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149080"/>
            <a:ext cx="8424936" cy="1987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1436847"/>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Core Requirements (1</a:t>
            </a:r>
            <a:r>
              <a:rPr lang="en-US" baseline="30000" dirty="0"/>
              <a:t>st</a:t>
            </a:r>
            <a:r>
              <a:rPr lang="en-US" dirty="0"/>
              <a:t> &amp; 2</a:t>
            </a:r>
            <a:r>
              <a:rPr lang="en-US" baseline="30000" dirty="0"/>
              <a:t>nd</a:t>
            </a:r>
            <a:r>
              <a:rPr lang="en-US" dirty="0"/>
              <a:t> Years)</a:t>
            </a:r>
            <a:endParaRPr lang="en-CA" dirty="0"/>
          </a:p>
        </p:txBody>
      </p:sp>
      <p:sp>
        <p:nvSpPr>
          <p:cNvPr id="3" name="Slide Number Placeholder 2"/>
          <p:cNvSpPr>
            <a:spLocks noGrp="1"/>
          </p:cNvSpPr>
          <p:nvPr>
            <p:ph type="sldNum" sz="quarter" idx="12"/>
          </p:nvPr>
        </p:nvSpPr>
        <p:spPr/>
        <p:txBody>
          <a:bodyPr/>
          <a:lstStyle/>
          <a:p>
            <a:fld id="{0EA4A1C7-C819-4B6F-B5D7-77D42CE16B28}" type="slidenum">
              <a:rPr lang="en-CA" smtClean="0"/>
              <a:t>18</a:t>
            </a:fld>
            <a:endParaRPr lang="en-CA"/>
          </a:p>
        </p:txBody>
      </p:sp>
      <p:pic>
        <p:nvPicPr>
          <p:cNvPr id="6" name="Picture 5"/>
          <p:cNvPicPr>
            <a:picLocks noChangeAspect="1"/>
          </p:cNvPicPr>
          <p:nvPr/>
        </p:nvPicPr>
        <p:blipFill>
          <a:blip r:embed="rId3"/>
          <a:stretch>
            <a:fillRect/>
          </a:stretch>
        </p:blipFill>
        <p:spPr>
          <a:xfrm>
            <a:off x="683568" y="2060848"/>
            <a:ext cx="7920880" cy="3456384"/>
          </a:xfrm>
          <a:prstGeom prst="rect">
            <a:avLst/>
          </a:prstGeom>
        </p:spPr>
      </p:pic>
    </p:spTree>
    <p:extLst>
      <p:ext uri="{BB962C8B-B14F-4D97-AF65-F5344CB8AC3E}">
        <p14:creationId xmlns:p14="http://schemas.microsoft.com/office/powerpoint/2010/main" val="2690514604"/>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A4A1C7-C819-4B6F-B5D7-77D42CE16B28}" type="slidenum">
              <a:rPr lang="en-CA" smtClean="0"/>
              <a:t>19</a:t>
            </a:fld>
            <a:endParaRPr lang="en-CA"/>
          </a:p>
        </p:txBody>
      </p:sp>
      <p:sp>
        <p:nvSpPr>
          <p:cNvPr id="4" name="TextBox 3"/>
          <p:cNvSpPr txBox="1"/>
          <p:nvPr/>
        </p:nvSpPr>
        <p:spPr>
          <a:xfrm>
            <a:off x="1187623" y="116632"/>
            <a:ext cx="7204175" cy="461665"/>
          </a:xfrm>
          <a:prstGeom prst="rect">
            <a:avLst/>
          </a:prstGeom>
          <a:noFill/>
        </p:spPr>
        <p:txBody>
          <a:bodyPr wrap="square" rtlCol="0">
            <a:spAutoFit/>
          </a:bodyPr>
          <a:lstStyle/>
          <a:p>
            <a:r>
              <a:rPr lang="en-US" sz="2400" dirty="0"/>
              <a:t>Choosing Courses on Magellan</a:t>
            </a:r>
            <a:endParaRPr lang="en-CA" sz="2400" dirty="0"/>
          </a:p>
        </p:txBody>
      </p:sp>
      <p:pic>
        <p:nvPicPr>
          <p:cNvPr id="3" name="Picture 2"/>
          <p:cNvPicPr>
            <a:picLocks noChangeAspect="1"/>
          </p:cNvPicPr>
          <p:nvPr/>
        </p:nvPicPr>
        <p:blipFill>
          <a:blip r:embed="rId3"/>
          <a:stretch>
            <a:fillRect/>
          </a:stretch>
        </p:blipFill>
        <p:spPr>
          <a:xfrm>
            <a:off x="1259632" y="578297"/>
            <a:ext cx="4876800" cy="6096000"/>
          </a:xfrm>
          <a:prstGeom prst="rect">
            <a:avLst/>
          </a:prstGeom>
        </p:spPr>
      </p:pic>
    </p:spTree>
    <p:extLst>
      <p:ext uri="{BB962C8B-B14F-4D97-AF65-F5344CB8AC3E}">
        <p14:creationId xmlns:p14="http://schemas.microsoft.com/office/powerpoint/2010/main" val="36107505"/>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i="1" dirty="0">
                <a:solidFill>
                  <a:srgbClr val="0070C0"/>
                </a:solidFill>
              </a:rPr>
              <a:t>Outline</a:t>
            </a:r>
            <a:endParaRPr lang="en-CA" i="1" dirty="0">
              <a:solidFill>
                <a:srgbClr val="0070C0"/>
              </a:solidFill>
            </a:endParaRPr>
          </a:p>
        </p:txBody>
      </p:sp>
      <p:sp>
        <p:nvSpPr>
          <p:cNvPr id="7" name="Content Placeholder 6"/>
          <p:cNvSpPr>
            <a:spLocks noGrp="1"/>
          </p:cNvSpPr>
          <p:nvPr>
            <p:ph idx="1"/>
          </p:nvPr>
        </p:nvSpPr>
        <p:spPr/>
        <p:txBody>
          <a:bodyPr/>
          <a:lstStyle/>
          <a:p>
            <a:r>
              <a:rPr lang="en-US" dirty="0"/>
              <a:t>Undergraduate Office</a:t>
            </a:r>
          </a:p>
          <a:p>
            <a:r>
              <a:rPr lang="en-US" dirty="0"/>
              <a:t>Learning Strategies for Academic Success</a:t>
            </a:r>
          </a:p>
          <a:p>
            <a:r>
              <a:rPr lang="en-US" dirty="0"/>
              <a:t>Flexible Curriculum</a:t>
            </a:r>
          </a:p>
          <a:p>
            <a:r>
              <a:rPr lang="en-US" dirty="0"/>
              <a:t>Magellan Course Software</a:t>
            </a:r>
          </a:p>
          <a:p>
            <a:r>
              <a:rPr lang="en-US" dirty="0"/>
              <a:t>CEAB Requirements</a:t>
            </a:r>
          </a:p>
          <a:p>
            <a:r>
              <a:rPr lang="en-US" dirty="0"/>
              <a:t>How To Get Help?</a:t>
            </a:r>
            <a:endParaRPr lang="en-CA" dirty="0"/>
          </a:p>
        </p:txBody>
      </p:sp>
      <p:sp>
        <p:nvSpPr>
          <p:cNvPr id="2" name="Slide Number Placeholder 1"/>
          <p:cNvSpPr>
            <a:spLocks noGrp="1"/>
          </p:cNvSpPr>
          <p:nvPr>
            <p:ph type="sldNum" sz="quarter" idx="12"/>
          </p:nvPr>
        </p:nvSpPr>
        <p:spPr/>
        <p:txBody>
          <a:bodyPr/>
          <a:lstStyle/>
          <a:p>
            <a:fld id="{0EA4A1C7-C819-4B6F-B5D7-77D42CE16B28}" type="slidenum">
              <a:rPr lang="en-CA" smtClean="0"/>
              <a:t>2</a:t>
            </a:fld>
            <a:endParaRPr lang="en-CA"/>
          </a:p>
        </p:txBody>
      </p:sp>
    </p:spTree>
    <p:extLst>
      <p:ext uri="{BB962C8B-B14F-4D97-AF65-F5344CB8AC3E}">
        <p14:creationId xmlns:p14="http://schemas.microsoft.com/office/powerpoint/2010/main" val="3445699682"/>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Saving a Profile</a:t>
            </a:r>
            <a:endParaRPr lang="en-CA" dirty="0"/>
          </a:p>
        </p:txBody>
      </p:sp>
      <p:sp>
        <p:nvSpPr>
          <p:cNvPr id="3" name="Content Placeholder 2"/>
          <p:cNvSpPr>
            <a:spLocks noGrp="1"/>
          </p:cNvSpPr>
          <p:nvPr>
            <p:ph idx="1"/>
          </p:nvPr>
        </p:nvSpPr>
        <p:spPr/>
        <p:txBody>
          <a:bodyPr>
            <a:normAutofit/>
          </a:bodyPr>
          <a:lstStyle/>
          <a:p>
            <a:r>
              <a:rPr lang="en-US" dirty="0"/>
              <a:t>After evaluating a profile, if you are satisfied with it, click the “</a:t>
            </a:r>
            <a:r>
              <a:rPr lang="en-US" b="1" dirty="0">
                <a:solidFill>
                  <a:srgbClr val="00B0F0"/>
                </a:solidFill>
              </a:rPr>
              <a:t>Save profile</a:t>
            </a:r>
            <a:r>
              <a:rPr lang="en-US" dirty="0"/>
              <a:t>” button</a:t>
            </a:r>
          </a:p>
          <a:p>
            <a:r>
              <a:rPr lang="en-US" dirty="0"/>
              <a:t>If you wish to continue editing the profile, click on “</a:t>
            </a:r>
            <a:r>
              <a:rPr lang="en-US" b="1" dirty="0">
                <a:solidFill>
                  <a:srgbClr val="00B0F0"/>
                </a:solidFill>
              </a:rPr>
              <a:t>Edit profile</a:t>
            </a:r>
            <a:r>
              <a:rPr lang="en-US" dirty="0"/>
              <a:t>” button and continue editing</a:t>
            </a:r>
          </a:p>
          <a:p>
            <a:r>
              <a:rPr lang="en-US" dirty="0"/>
              <a:t>Always remember that you have to “</a:t>
            </a:r>
            <a:r>
              <a:rPr lang="en-US" b="1" dirty="0">
                <a:solidFill>
                  <a:srgbClr val="00B0F0"/>
                </a:solidFill>
              </a:rPr>
              <a:t>Save</a:t>
            </a:r>
            <a:r>
              <a:rPr lang="en-US" dirty="0"/>
              <a:t>” the profile</a:t>
            </a:r>
            <a:endParaRPr lang="en-CA" dirty="0"/>
          </a:p>
        </p:txBody>
      </p:sp>
      <p:sp>
        <p:nvSpPr>
          <p:cNvPr id="4" name="Slide Number Placeholder 3"/>
          <p:cNvSpPr>
            <a:spLocks noGrp="1"/>
          </p:cNvSpPr>
          <p:nvPr>
            <p:ph type="sldNum" sz="quarter" idx="12"/>
          </p:nvPr>
        </p:nvSpPr>
        <p:spPr/>
        <p:txBody>
          <a:bodyPr/>
          <a:lstStyle/>
          <a:p>
            <a:fld id="{0EA4A1C7-C819-4B6F-B5D7-77D42CE16B28}" type="slidenum">
              <a:rPr lang="en-CA" smtClean="0"/>
              <a:t>20</a:t>
            </a:fld>
            <a:endParaRPr lang="en-CA"/>
          </a:p>
        </p:txBody>
      </p:sp>
    </p:spTree>
    <p:extLst>
      <p:ext uri="{BB962C8B-B14F-4D97-AF65-F5344CB8AC3E}">
        <p14:creationId xmlns:p14="http://schemas.microsoft.com/office/powerpoint/2010/main" val="1439939278"/>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3333FF"/>
                </a:solidFill>
              </a:rPr>
              <a:t>Evaluating a Profile</a:t>
            </a:r>
            <a:endParaRPr lang="en-CA" dirty="0">
              <a:solidFill>
                <a:srgbClr val="3333FF"/>
              </a:solidFill>
            </a:endParaRPr>
          </a:p>
        </p:txBody>
      </p:sp>
      <p:sp>
        <p:nvSpPr>
          <p:cNvPr id="3" name="Content Placeholder 2"/>
          <p:cNvSpPr>
            <a:spLocks noGrp="1"/>
          </p:cNvSpPr>
          <p:nvPr>
            <p:ph idx="1"/>
          </p:nvPr>
        </p:nvSpPr>
        <p:spPr>
          <a:xfrm>
            <a:off x="467544" y="1340768"/>
            <a:ext cx="8229600" cy="4713387"/>
          </a:xfrm>
        </p:spPr>
        <p:txBody>
          <a:bodyPr>
            <a:normAutofit/>
          </a:bodyPr>
          <a:lstStyle/>
          <a:p>
            <a:r>
              <a:rPr lang="en-US" dirty="0"/>
              <a:t>Once your profile has been created, click the “Evaluate” button and </a:t>
            </a:r>
            <a:r>
              <a:rPr lang="en-US" dirty="0">
                <a:solidFill>
                  <a:srgbClr val="C00000"/>
                </a:solidFill>
              </a:rPr>
              <a:t>review the profile</a:t>
            </a:r>
          </a:p>
          <a:p>
            <a:r>
              <a:rPr lang="en-US" dirty="0"/>
              <a:t>The system automatically computes all possible alternatives to check if your profile meets both the ECE program and CEAB requirements*</a:t>
            </a:r>
          </a:p>
          <a:p>
            <a:pPr lvl="1"/>
            <a:r>
              <a:rPr lang="en-US" sz="2000" dirty="0"/>
              <a:t>The software will identify potential problems</a:t>
            </a:r>
          </a:p>
          <a:p>
            <a:pPr lvl="1"/>
            <a:r>
              <a:rPr lang="en-US" sz="2000" dirty="0"/>
              <a:t>The software will also determine whether you qualify for the CE or EE degree</a:t>
            </a:r>
            <a:br>
              <a:rPr lang="en-US" sz="2000" dirty="0"/>
            </a:br>
            <a:endParaRPr lang="en-US" sz="1500" dirty="0"/>
          </a:p>
          <a:p>
            <a:pPr marL="457200" lvl="1" indent="0">
              <a:buNone/>
            </a:pPr>
            <a:r>
              <a:rPr lang="en-US" sz="1600" dirty="0"/>
              <a:t>*CEAB AU’s are reviewed and updated (where necessary) on an annual basis.  Make sure that you review your Main Profile to verify that these changes have not affected your requirements.</a:t>
            </a:r>
          </a:p>
        </p:txBody>
      </p:sp>
      <p:sp>
        <p:nvSpPr>
          <p:cNvPr id="4" name="Slide Number Placeholder 3"/>
          <p:cNvSpPr>
            <a:spLocks noGrp="1"/>
          </p:cNvSpPr>
          <p:nvPr>
            <p:ph type="sldNum" sz="quarter" idx="12"/>
          </p:nvPr>
        </p:nvSpPr>
        <p:spPr/>
        <p:txBody>
          <a:bodyPr/>
          <a:lstStyle/>
          <a:p>
            <a:fld id="{0EA4A1C7-C819-4B6F-B5D7-77D42CE16B28}" type="slidenum">
              <a:rPr lang="en-CA" smtClean="0"/>
              <a:t>21</a:t>
            </a:fld>
            <a:endParaRPr lang="en-CA"/>
          </a:p>
        </p:txBody>
      </p:sp>
    </p:spTree>
    <p:extLst>
      <p:ext uri="{BB962C8B-B14F-4D97-AF65-F5344CB8AC3E}">
        <p14:creationId xmlns:p14="http://schemas.microsoft.com/office/powerpoint/2010/main" val="2080006903"/>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3333FF"/>
                </a:solidFill>
              </a:rPr>
              <a:t>Your Course Profiles</a:t>
            </a:r>
            <a:endParaRPr lang="en-CA" dirty="0">
              <a:solidFill>
                <a:srgbClr val="3333FF"/>
              </a:solidFill>
            </a:endParaRPr>
          </a:p>
        </p:txBody>
      </p:sp>
      <p:sp>
        <p:nvSpPr>
          <p:cNvPr id="3" name="Content Placeholder 2"/>
          <p:cNvSpPr>
            <a:spLocks noGrp="1"/>
          </p:cNvSpPr>
          <p:nvPr>
            <p:ph idx="1"/>
          </p:nvPr>
        </p:nvSpPr>
        <p:spPr>
          <a:xfrm>
            <a:off x="598310" y="1270000"/>
            <a:ext cx="6347714" cy="3880773"/>
          </a:xfrm>
        </p:spPr>
        <p:txBody>
          <a:bodyPr>
            <a:noAutofit/>
          </a:bodyPr>
          <a:lstStyle/>
          <a:p>
            <a:r>
              <a:rPr lang="en-US" sz="1600" dirty="0"/>
              <a:t>Your course selection profiles include:</a:t>
            </a:r>
          </a:p>
          <a:p>
            <a:pPr lvl="1"/>
            <a:r>
              <a:rPr lang="en-US" dirty="0"/>
              <a:t>A </a:t>
            </a:r>
            <a:r>
              <a:rPr lang="en-US" u="sng" dirty="0"/>
              <a:t>Main Profile</a:t>
            </a:r>
            <a:r>
              <a:rPr lang="en-US" dirty="0"/>
              <a:t> that will be used for your pre-registration</a:t>
            </a:r>
          </a:p>
          <a:p>
            <a:pPr lvl="1"/>
            <a:r>
              <a:rPr lang="en-US" dirty="0"/>
              <a:t>Several </a:t>
            </a:r>
            <a:r>
              <a:rPr lang="en-US" u="sng" dirty="0"/>
              <a:t>supplementary profiles</a:t>
            </a:r>
            <a:r>
              <a:rPr lang="en-US" dirty="0"/>
              <a:t> that you experiment with (up to 30+ profiles)</a:t>
            </a:r>
          </a:p>
          <a:p>
            <a:pPr lvl="1"/>
            <a:r>
              <a:rPr lang="en-US" dirty="0"/>
              <a:t>Ultimately you must identify one of your profiles as your “main profile”</a:t>
            </a:r>
          </a:p>
          <a:p>
            <a:pPr lvl="1"/>
            <a:r>
              <a:rPr lang="en-US" b="1" dirty="0"/>
              <a:t>Due January 30, 2022 at 11:59pm EST</a:t>
            </a:r>
            <a:r>
              <a:rPr lang="en-US" dirty="0"/>
              <a:t>.  After that, Main Profile is </a:t>
            </a:r>
            <a:r>
              <a:rPr lang="en-US" dirty="0" smtClean="0"/>
              <a:t>LOCKED</a:t>
            </a:r>
            <a:endParaRPr lang="en-US" b="1" dirty="0"/>
          </a:p>
          <a:p>
            <a:pPr marL="714375" lvl="1" indent="-714375">
              <a:buNone/>
              <a:tabLst>
                <a:tab pos="809625" algn="l"/>
              </a:tabLst>
            </a:pPr>
            <a:r>
              <a:rPr lang="en-US" b="1" dirty="0">
                <a:solidFill>
                  <a:srgbClr val="3D6AA1"/>
                </a:solidFill>
              </a:rPr>
              <a:t>NOT</a:t>
            </a:r>
            <a:r>
              <a:rPr lang="en-US" b="1" dirty="0">
                <a:solidFill>
                  <a:srgbClr val="4274B0"/>
                </a:solidFill>
              </a:rPr>
              <a:t>E:	</a:t>
            </a:r>
            <a:r>
              <a:rPr lang="en-CA" dirty="0"/>
              <a:t>In </a:t>
            </a:r>
            <a:r>
              <a:rPr lang="en-CA" dirty="0" smtClean="0"/>
              <a:t>July, </a:t>
            </a:r>
            <a:r>
              <a:rPr lang="en-CA" b="1" dirty="0" smtClean="0"/>
              <a:t>ECE </a:t>
            </a:r>
            <a:r>
              <a:rPr lang="en-CA" b="1" dirty="0"/>
              <a:t>courses </a:t>
            </a:r>
            <a:r>
              <a:rPr lang="en-CA" dirty="0"/>
              <a:t>on valid Main Magellan profiles will be uploaded to your ACORN timetable </a:t>
            </a:r>
            <a:r>
              <a:rPr lang="en-CA" i="1" dirty="0" smtClean="0"/>
              <a:t>(ECE course ONLY)</a:t>
            </a:r>
            <a:endParaRPr lang="en-CA" i="1" dirty="0"/>
          </a:p>
          <a:p>
            <a:pPr marL="1076325" lvl="1"/>
            <a:r>
              <a:rPr lang="en-CA" i="1" dirty="0"/>
              <a:t>Due to course flexibility in our program, a conflict-free timetable is </a:t>
            </a:r>
            <a:r>
              <a:rPr lang="en-CA" b="1" i="1" u="sng" dirty="0"/>
              <a:t>not</a:t>
            </a:r>
            <a:r>
              <a:rPr lang="en-CA" i="1" dirty="0"/>
              <a:t> guaranteed.</a:t>
            </a:r>
          </a:p>
          <a:p>
            <a:pPr marL="1076325" lvl="1"/>
            <a:r>
              <a:rPr lang="en-CA" i="1" dirty="0"/>
              <a:t>When ACORN opens for registration, changes can be made to your timetable (if space is available).</a:t>
            </a:r>
            <a:endParaRPr lang="en-US" i="1" dirty="0"/>
          </a:p>
        </p:txBody>
      </p:sp>
      <p:sp>
        <p:nvSpPr>
          <p:cNvPr id="4" name="Slide Number Placeholder 3"/>
          <p:cNvSpPr>
            <a:spLocks noGrp="1"/>
          </p:cNvSpPr>
          <p:nvPr>
            <p:ph type="sldNum" sz="quarter" idx="12"/>
          </p:nvPr>
        </p:nvSpPr>
        <p:spPr/>
        <p:txBody>
          <a:bodyPr/>
          <a:lstStyle/>
          <a:p>
            <a:fld id="{0EA4A1C7-C819-4B6F-B5D7-77D42CE16B28}" type="slidenum">
              <a:rPr lang="en-CA" smtClean="0"/>
              <a:t>22</a:t>
            </a:fld>
            <a:endParaRPr lang="en-CA"/>
          </a:p>
        </p:txBody>
      </p:sp>
    </p:spTree>
    <p:extLst>
      <p:ext uri="{BB962C8B-B14F-4D97-AF65-F5344CB8AC3E}">
        <p14:creationId xmlns:p14="http://schemas.microsoft.com/office/powerpoint/2010/main" val="1333245999"/>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A4A1C7-C819-4B6F-B5D7-77D42CE16B28}" type="slidenum">
              <a:rPr lang="en-CA" smtClean="0"/>
              <a:t>23</a:t>
            </a:fld>
            <a:endParaRPr lang="en-CA"/>
          </a:p>
        </p:txBody>
      </p:sp>
      <p:pic>
        <p:nvPicPr>
          <p:cNvPr id="3" name="Picture 2"/>
          <p:cNvPicPr>
            <a:picLocks noChangeAspect="1"/>
          </p:cNvPicPr>
          <p:nvPr/>
        </p:nvPicPr>
        <p:blipFill>
          <a:blip r:embed="rId3"/>
          <a:stretch>
            <a:fillRect/>
          </a:stretch>
        </p:blipFill>
        <p:spPr>
          <a:xfrm>
            <a:off x="962025" y="914399"/>
            <a:ext cx="7498408" cy="5223165"/>
          </a:xfrm>
          <a:prstGeom prst="rect">
            <a:avLst/>
          </a:prstGeom>
        </p:spPr>
      </p:pic>
    </p:spTree>
    <p:extLst>
      <p:ext uri="{BB962C8B-B14F-4D97-AF65-F5344CB8AC3E}">
        <p14:creationId xmlns:p14="http://schemas.microsoft.com/office/powerpoint/2010/main" val="4225813193"/>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23900"/>
          </a:xfrm>
        </p:spPr>
        <p:txBody>
          <a:bodyPr>
            <a:normAutofit/>
          </a:bodyPr>
          <a:lstStyle/>
          <a:p>
            <a:r>
              <a:rPr lang="en-US" dirty="0"/>
              <a:t>ECE Requirements</a:t>
            </a:r>
            <a:endParaRPr lang="en-CA" sz="2200" dirty="0">
              <a:solidFill>
                <a:srgbClr val="0070C0"/>
              </a:solidFill>
            </a:endParaRPr>
          </a:p>
        </p:txBody>
      </p:sp>
      <p:sp>
        <p:nvSpPr>
          <p:cNvPr id="3" name="Slide Number Placeholder 2"/>
          <p:cNvSpPr>
            <a:spLocks noGrp="1"/>
          </p:cNvSpPr>
          <p:nvPr>
            <p:ph type="sldNum" sz="quarter" idx="12"/>
          </p:nvPr>
        </p:nvSpPr>
        <p:spPr/>
        <p:txBody>
          <a:bodyPr/>
          <a:lstStyle/>
          <a:p>
            <a:fld id="{0EA4A1C7-C819-4B6F-B5D7-77D42CE16B28}" type="slidenum">
              <a:rPr lang="en-CA" smtClean="0"/>
              <a:t>24</a:t>
            </a:fld>
            <a:endParaRPr lang="en-CA"/>
          </a:p>
        </p:txBody>
      </p:sp>
      <p:pic>
        <p:nvPicPr>
          <p:cNvPr id="9" name="Picture 8"/>
          <p:cNvPicPr>
            <a:picLocks noChangeAspect="1"/>
          </p:cNvPicPr>
          <p:nvPr/>
        </p:nvPicPr>
        <p:blipFill>
          <a:blip r:embed="rId3"/>
          <a:stretch>
            <a:fillRect/>
          </a:stretch>
        </p:blipFill>
        <p:spPr>
          <a:xfrm>
            <a:off x="349554" y="5445224"/>
            <a:ext cx="7776864" cy="723900"/>
          </a:xfrm>
          <a:prstGeom prst="rect">
            <a:avLst/>
          </a:prstGeom>
        </p:spPr>
      </p:pic>
      <p:pic>
        <p:nvPicPr>
          <p:cNvPr id="5" name="Picture 4"/>
          <p:cNvPicPr>
            <a:picLocks noChangeAspect="1"/>
          </p:cNvPicPr>
          <p:nvPr/>
        </p:nvPicPr>
        <p:blipFill>
          <a:blip r:embed="rId4"/>
          <a:stretch>
            <a:fillRect/>
          </a:stretch>
        </p:blipFill>
        <p:spPr>
          <a:xfrm>
            <a:off x="336812" y="1182899"/>
            <a:ext cx="7802349" cy="4137921"/>
          </a:xfrm>
          <a:prstGeom prst="rect">
            <a:avLst/>
          </a:prstGeom>
        </p:spPr>
      </p:pic>
    </p:spTree>
    <p:extLst>
      <p:ext uri="{BB962C8B-B14F-4D97-AF65-F5344CB8AC3E}">
        <p14:creationId xmlns:p14="http://schemas.microsoft.com/office/powerpoint/2010/main" val="85213048"/>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3333FF"/>
                </a:solidFill>
              </a:rPr>
              <a:t>CEAB Requirements</a:t>
            </a:r>
            <a:endParaRPr lang="en-CA" dirty="0">
              <a:solidFill>
                <a:srgbClr val="3333FF"/>
              </a:solidFill>
            </a:endParaRPr>
          </a:p>
        </p:txBody>
      </p:sp>
      <p:sp>
        <p:nvSpPr>
          <p:cNvPr id="3" name="Content Placeholder 2"/>
          <p:cNvSpPr>
            <a:spLocks noGrp="1"/>
          </p:cNvSpPr>
          <p:nvPr>
            <p:ph idx="1"/>
          </p:nvPr>
        </p:nvSpPr>
        <p:spPr>
          <a:xfrm>
            <a:off x="467544" y="1052736"/>
            <a:ext cx="8229600" cy="5328592"/>
          </a:xfrm>
        </p:spPr>
        <p:txBody>
          <a:bodyPr/>
          <a:lstStyle/>
          <a:p>
            <a:r>
              <a:rPr lang="en-US" dirty="0"/>
              <a:t>Canadian Engineering Accreditation Board</a:t>
            </a:r>
          </a:p>
          <a:p>
            <a:pPr lvl="1"/>
            <a:r>
              <a:rPr lang="en-US" sz="2000" dirty="0"/>
              <a:t>Established by the Canadian Council of Professional Engineers (CCPE) in 1965 to accredit undergraduate engineering programs</a:t>
            </a:r>
          </a:p>
          <a:p>
            <a:pPr lvl="1"/>
            <a:r>
              <a:rPr lang="en-US" sz="2000" dirty="0"/>
              <a:t>Ensures that academic requirements are met</a:t>
            </a:r>
          </a:p>
          <a:p>
            <a:pPr lvl="1"/>
            <a:r>
              <a:rPr lang="en-US" sz="2000" dirty="0"/>
              <a:t>Important for your eventual registration as a </a:t>
            </a:r>
            <a:r>
              <a:rPr lang="en-US" sz="2000" dirty="0">
                <a:solidFill>
                  <a:srgbClr val="0000FF"/>
                </a:solidFill>
              </a:rPr>
              <a:t>professional engineer</a:t>
            </a:r>
            <a:r>
              <a:rPr lang="en-US" sz="2000" dirty="0"/>
              <a:t/>
            </a:r>
            <a:br>
              <a:rPr lang="en-US" sz="2000" dirty="0"/>
            </a:br>
            <a:endParaRPr lang="en-US" sz="2000" dirty="0"/>
          </a:p>
          <a:p>
            <a:r>
              <a:rPr lang="en-US" dirty="0"/>
              <a:t>CEAB Curriculum Content Requirements</a:t>
            </a:r>
          </a:p>
          <a:p>
            <a:pPr lvl="1"/>
            <a:r>
              <a:rPr lang="en-US" sz="2000" dirty="0"/>
              <a:t>Engineering Science (ES)</a:t>
            </a:r>
          </a:p>
          <a:p>
            <a:pPr lvl="1"/>
            <a:r>
              <a:rPr lang="en-US" sz="2000" dirty="0"/>
              <a:t>Engineering Design (ED)</a:t>
            </a:r>
          </a:p>
          <a:p>
            <a:pPr lvl="1"/>
            <a:r>
              <a:rPr lang="en-US" sz="2000" dirty="0"/>
              <a:t>Natural Science (NS)</a:t>
            </a:r>
          </a:p>
          <a:p>
            <a:pPr lvl="1"/>
            <a:r>
              <a:rPr lang="en-US" sz="2000" dirty="0"/>
              <a:t>Mathematics (MATH)</a:t>
            </a:r>
          </a:p>
          <a:p>
            <a:pPr lvl="1"/>
            <a:r>
              <a:rPr lang="en-US" sz="2000" dirty="0"/>
              <a:t>Complementary Studies (CS)</a:t>
            </a:r>
            <a:endParaRPr lang="en-CA" sz="2000" dirty="0"/>
          </a:p>
        </p:txBody>
      </p:sp>
      <p:sp>
        <p:nvSpPr>
          <p:cNvPr id="4" name="Slide Number Placeholder 3"/>
          <p:cNvSpPr>
            <a:spLocks noGrp="1"/>
          </p:cNvSpPr>
          <p:nvPr>
            <p:ph type="sldNum" sz="quarter" idx="12"/>
          </p:nvPr>
        </p:nvSpPr>
        <p:spPr/>
        <p:txBody>
          <a:bodyPr/>
          <a:lstStyle/>
          <a:p>
            <a:fld id="{0EA4A1C7-C819-4B6F-B5D7-77D42CE16B28}" type="slidenum">
              <a:rPr lang="en-CA" smtClean="0"/>
              <a:t>25</a:t>
            </a:fld>
            <a:endParaRPr lang="en-CA"/>
          </a:p>
        </p:txBody>
      </p:sp>
    </p:spTree>
    <p:extLst>
      <p:ext uri="{BB962C8B-B14F-4D97-AF65-F5344CB8AC3E}">
        <p14:creationId xmlns:p14="http://schemas.microsoft.com/office/powerpoint/2010/main" val="3989429399"/>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3333FF"/>
                </a:solidFill>
              </a:rPr>
              <a:t>CEAB Requirements : Magellan Checks</a:t>
            </a:r>
            <a:endParaRPr lang="en-CA" dirty="0">
              <a:solidFill>
                <a:srgbClr val="3333FF"/>
              </a:solidFill>
            </a:endParaRPr>
          </a:p>
        </p:txBody>
      </p:sp>
      <p:sp>
        <p:nvSpPr>
          <p:cNvPr id="3" name="Slide Number Placeholder 2"/>
          <p:cNvSpPr>
            <a:spLocks noGrp="1"/>
          </p:cNvSpPr>
          <p:nvPr>
            <p:ph type="sldNum" sz="quarter" idx="12"/>
          </p:nvPr>
        </p:nvSpPr>
        <p:spPr/>
        <p:txBody>
          <a:bodyPr/>
          <a:lstStyle/>
          <a:p>
            <a:fld id="{0EA4A1C7-C819-4B6F-B5D7-77D42CE16B28}" type="slidenum">
              <a:rPr lang="en-CA" smtClean="0"/>
              <a:t>26</a:t>
            </a:fld>
            <a:endParaRPr lang="en-CA"/>
          </a:p>
        </p:txBody>
      </p:sp>
      <p:pic>
        <p:nvPicPr>
          <p:cNvPr id="4" name="Picture 3"/>
          <p:cNvPicPr>
            <a:picLocks noChangeAspect="1"/>
          </p:cNvPicPr>
          <p:nvPr/>
        </p:nvPicPr>
        <p:blipFill>
          <a:blip r:embed="rId3"/>
          <a:stretch>
            <a:fillRect/>
          </a:stretch>
        </p:blipFill>
        <p:spPr>
          <a:xfrm>
            <a:off x="705770" y="2204864"/>
            <a:ext cx="7754662" cy="2736304"/>
          </a:xfrm>
          <a:prstGeom prst="rect">
            <a:avLst/>
          </a:prstGeom>
        </p:spPr>
      </p:pic>
    </p:spTree>
    <p:extLst>
      <p:ext uri="{BB962C8B-B14F-4D97-AF65-F5344CB8AC3E}">
        <p14:creationId xmlns:p14="http://schemas.microsoft.com/office/powerpoint/2010/main" val="3748575875"/>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Links for CS/HSS courses</a:t>
            </a:r>
          </a:p>
        </p:txBody>
      </p:sp>
      <p:sp>
        <p:nvSpPr>
          <p:cNvPr id="3" name="Content Placeholder 2"/>
          <p:cNvSpPr>
            <a:spLocks noGrp="1"/>
          </p:cNvSpPr>
          <p:nvPr>
            <p:ph idx="1"/>
          </p:nvPr>
        </p:nvSpPr>
        <p:spPr/>
        <p:txBody>
          <a:bodyPr/>
          <a:lstStyle/>
          <a:p>
            <a:r>
              <a:rPr lang="en-US" b="1" dirty="0"/>
              <a:t>Complementary Studies (CS) Electives</a:t>
            </a:r>
          </a:p>
          <a:p>
            <a:pPr marL="457200" lvl="1" indent="0">
              <a:buNone/>
            </a:pPr>
            <a:r>
              <a:rPr lang="en-US" sz="2000" dirty="0">
                <a:solidFill>
                  <a:srgbClr val="0000FF"/>
                </a:solidFill>
                <a:hlinkClick r:id="rId2"/>
              </a:rPr>
              <a:t>http://undergrad.engineering.utoronto.ca/academics-registration/electives/complementary-studies-cs-electives/</a:t>
            </a:r>
            <a:endParaRPr lang="en-US" sz="2000" dirty="0">
              <a:solidFill>
                <a:srgbClr val="0000FF"/>
              </a:solidFill>
            </a:endParaRPr>
          </a:p>
          <a:p>
            <a:pPr marL="457200" lvl="1" indent="0">
              <a:buNone/>
            </a:pPr>
            <a:endParaRPr lang="en-US" b="1" dirty="0"/>
          </a:p>
          <a:p>
            <a:r>
              <a:rPr lang="en-US" b="1" dirty="0"/>
              <a:t>Humanities &amp; Social Science (HSS) Electives</a:t>
            </a:r>
          </a:p>
          <a:p>
            <a:pPr marL="457200" lvl="1" indent="0">
              <a:buNone/>
            </a:pPr>
            <a:r>
              <a:rPr lang="en-US" sz="2000" dirty="0">
                <a:solidFill>
                  <a:srgbClr val="0000FF"/>
                </a:solidFill>
              </a:rPr>
              <a:t>http://undergrad.engineering.utoronto.ca/academics-registration/electives/humanities-social-science-hss-electives/</a:t>
            </a:r>
          </a:p>
        </p:txBody>
      </p:sp>
      <p:sp>
        <p:nvSpPr>
          <p:cNvPr id="4" name="Slide Number Placeholder 3"/>
          <p:cNvSpPr>
            <a:spLocks noGrp="1"/>
          </p:cNvSpPr>
          <p:nvPr>
            <p:ph type="sldNum" sz="quarter" idx="12"/>
          </p:nvPr>
        </p:nvSpPr>
        <p:spPr/>
        <p:txBody>
          <a:bodyPr/>
          <a:lstStyle/>
          <a:p>
            <a:fld id="{0EA4A1C7-C819-4B6F-B5D7-77D42CE16B28}" type="slidenum">
              <a:rPr lang="en-CA" smtClean="0"/>
              <a:t>27</a:t>
            </a:fld>
            <a:endParaRPr lang="en-CA"/>
          </a:p>
        </p:txBody>
      </p:sp>
    </p:spTree>
    <p:extLst>
      <p:ext uri="{BB962C8B-B14F-4D97-AF65-F5344CB8AC3E}">
        <p14:creationId xmlns:p14="http://schemas.microsoft.com/office/powerpoint/2010/main" val="4164677599"/>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Fulfilling Requirements</a:t>
            </a:r>
            <a:endParaRPr lang="en-CA" dirty="0"/>
          </a:p>
        </p:txBody>
      </p:sp>
      <p:sp>
        <p:nvSpPr>
          <p:cNvPr id="3" name="Content Placeholder 2"/>
          <p:cNvSpPr>
            <a:spLocks noGrp="1"/>
          </p:cNvSpPr>
          <p:nvPr>
            <p:ph idx="1"/>
          </p:nvPr>
        </p:nvSpPr>
        <p:spPr/>
        <p:txBody>
          <a:bodyPr/>
          <a:lstStyle/>
          <a:p>
            <a:r>
              <a:rPr lang="en-US" dirty="0"/>
              <a:t>Breadth/depth requirements</a:t>
            </a:r>
          </a:p>
          <a:p>
            <a:r>
              <a:rPr lang="en-US" dirty="0"/>
              <a:t>CEAB requirements</a:t>
            </a:r>
          </a:p>
          <a:p>
            <a:r>
              <a:rPr lang="en-US" dirty="0"/>
              <a:t>Science/Math requirement</a:t>
            </a:r>
          </a:p>
          <a:p>
            <a:r>
              <a:rPr lang="en-US" dirty="0" smtClean="0"/>
              <a:t>Technical Electives </a:t>
            </a:r>
            <a:r>
              <a:rPr lang="en-US" dirty="0"/>
              <a:t>and </a:t>
            </a:r>
            <a:r>
              <a:rPr lang="en-US" dirty="0" smtClean="0"/>
              <a:t> one acceptable Free Elective</a:t>
            </a:r>
            <a:endParaRPr lang="en-US" dirty="0"/>
          </a:p>
          <a:p>
            <a:r>
              <a:rPr lang="en-US" dirty="0"/>
              <a:t>Complementary/Humanities Studies</a:t>
            </a:r>
          </a:p>
          <a:p>
            <a:r>
              <a:rPr lang="en-US" dirty="0"/>
              <a:t>Pre-requisite and co-requisite requirements</a:t>
            </a:r>
          </a:p>
          <a:p>
            <a:r>
              <a:rPr lang="en-US" dirty="0">
                <a:solidFill>
                  <a:schemeClr val="tx1"/>
                </a:solidFill>
              </a:rPr>
              <a:t>Core Upper Year Courses: Capstone &amp; ECE472H1</a:t>
            </a:r>
            <a:endParaRPr lang="en-CA" dirty="0">
              <a:solidFill>
                <a:schemeClr val="tx1"/>
              </a:solidFill>
            </a:endParaRPr>
          </a:p>
        </p:txBody>
      </p:sp>
      <p:sp>
        <p:nvSpPr>
          <p:cNvPr id="4" name="Slide Number Placeholder 3"/>
          <p:cNvSpPr>
            <a:spLocks noGrp="1"/>
          </p:cNvSpPr>
          <p:nvPr>
            <p:ph type="sldNum" sz="quarter" idx="12"/>
          </p:nvPr>
        </p:nvSpPr>
        <p:spPr/>
        <p:txBody>
          <a:bodyPr/>
          <a:lstStyle/>
          <a:p>
            <a:fld id="{0EA4A1C7-C819-4B6F-B5D7-77D42CE16B28}" type="slidenum">
              <a:rPr lang="en-CA" smtClean="0"/>
              <a:t>28</a:t>
            </a:fld>
            <a:endParaRPr lang="en-CA"/>
          </a:p>
        </p:txBody>
      </p:sp>
    </p:spTree>
    <p:extLst>
      <p:ext uri="{BB962C8B-B14F-4D97-AF65-F5344CB8AC3E}">
        <p14:creationId xmlns:p14="http://schemas.microsoft.com/office/powerpoint/2010/main" val="2102367031"/>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16632"/>
            <a:ext cx="6347713" cy="720080"/>
          </a:xfrm>
        </p:spPr>
        <p:txBody>
          <a:bodyPr>
            <a:normAutofit/>
          </a:bodyPr>
          <a:lstStyle/>
          <a:p>
            <a:r>
              <a:rPr lang="en-US" dirty="0"/>
              <a:t>How to get help/more info?</a:t>
            </a:r>
            <a:endParaRPr lang="en-CA" dirty="0"/>
          </a:p>
        </p:txBody>
      </p:sp>
      <p:sp>
        <p:nvSpPr>
          <p:cNvPr id="3" name="Content Placeholder 2"/>
          <p:cNvSpPr>
            <a:spLocks noGrp="1"/>
          </p:cNvSpPr>
          <p:nvPr>
            <p:ph idx="1"/>
          </p:nvPr>
        </p:nvSpPr>
        <p:spPr>
          <a:xfrm>
            <a:off x="609598" y="692696"/>
            <a:ext cx="7562801" cy="6165304"/>
          </a:xfrm>
        </p:spPr>
        <p:txBody>
          <a:bodyPr>
            <a:normAutofit fontScale="25000" lnSpcReduction="20000"/>
          </a:bodyPr>
          <a:lstStyle/>
          <a:p>
            <a:r>
              <a:rPr lang="en-US" sz="4000" dirty="0">
                <a:solidFill>
                  <a:srgbClr val="3D6AA1"/>
                </a:solidFill>
              </a:rPr>
              <a:t>Undergraduate Office:  </a:t>
            </a:r>
            <a:r>
              <a:rPr lang="en-US" sz="4000" dirty="0" smtClean="0">
                <a:solidFill>
                  <a:srgbClr val="3D6AA1"/>
                </a:solidFill>
              </a:rPr>
              <a:t>SFB600</a:t>
            </a:r>
            <a:endParaRPr lang="en-US" sz="4000" dirty="0">
              <a:solidFill>
                <a:srgbClr val="3D6AA1"/>
              </a:solidFill>
            </a:endParaRPr>
          </a:p>
          <a:p>
            <a:pPr marL="457200" lvl="1" indent="0">
              <a:lnSpc>
                <a:spcPct val="110000"/>
              </a:lnSpc>
              <a:spcBef>
                <a:spcPts val="0"/>
              </a:spcBef>
              <a:buNone/>
            </a:pPr>
            <a:r>
              <a:rPr lang="en-US" sz="4000" b="1" dirty="0">
                <a:solidFill>
                  <a:schemeClr val="tx1"/>
                </a:solidFill>
              </a:rPr>
              <a:t>Live Chat </a:t>
            </a:r>
            <a:r>
              <a:rPr lang="en-US" sz="4000" dirty="0">
                <a:solidFill>
                  <a:srgbClr val="3D6AA1"/>
                </a:solidFill>
              </a:rPr>
              <a:t>c</a:t>
            </a:r>
            <a:r>
              <a:rPr lang="en-US" sz="4000" dirty="0"/>
              <a:t>an be accessed through the </a:t>
            </a:r>
            <a:r>
              <a:rPr lang="en-US" sz="4000" dirty="0">
                <a:hlinkClick r:id="rId3"/>
              </a:rPr>
              <a:t>Engineering Advising Portal</a:t>
            </a:r>
            <a:r>
              <a:rPr lang="en-US" sz="4000" dirty="0"/>
              <a:t>. Mon – Fri 8:45am – </a:t>
            </a:r>
            <a:r>
              <a:rPr lang="en-US" sz="4000" dirty="0" smtClean="0"/>
              <a:t>4:30pm</a:t>
            </a:r>
            <a:endParaRPr lang="en-US" sz="4000" dirty="0"/>
          </a:p>
          <a:p>
            <a:pPr marL="457200" lvl="1" indent="0">
              <a:lnSpc>
                <a:spcPct val="110000"/>
              </a:lnSpc>
              <a:spcBef>
                <a:spcPts val="0"/>
              </a:spcBef>
              <a:buNone/>
            </a:pPr>
            <a:r>
              <a:rPr lang="en-US" sz="4000" b="1" dirty="0" smtClean="0"/>
              <a:t>Drop-In </a:t>
            </a:r>
            <a:r>
              <a:rPr lang="en-US" sz="4000" b="1" dirty="0"/>
              <a:t>Hours:  </a:t>
            </a:r>
            <a:r>
              <a:rPr lang="en-US" sz="4000" dirty="0"/>
              <a:t>Monday to Friday (8:45 am – 4:30 pm)</a:t>
            </a:r>
            <a:br>
              <a:rPr lang="en-US" sz="4000" dirty="0"/>
            </a:br>
            <a:r>
              <a:rPr lang="en-US" sz="4000" b="1" dirty="0" smtClean="0"/>
              <a:t>Email</a:t>
            </a:r>
            <a:r>
              <a:rPr lang="en-US" sz="4000" b="1" dirty="0"/>
              <a:t>: </a:t>
            </a:r>
            <a:r>
              <a:rPr lang="en-US" sz="4000" dirty="0" smtClean="0">
                <a:hlinkClick r:id="rId4"/>
              </a:rPr>
              <a:t>askece@ecf.utoronto.ca</a:t>
            </a:r>
            <a:r>
              <a:rPr lang="en-US" sz="4000" dirty="0"/>
              <a:t> </a:t>
            </a:r>
            <a:r>
              <a:rPr lang="en-US" sz="4000" b="1" dirty="0" smtClean="0"/>
              <a:t>Remember </a:t>
            </a:r>
            <a:r>
              <a:rPr lang="en-US" sz="4000" b="1" dirty="0"/>
              <a:t>to </a:t>
            </a:r>
            <a:r>
              <a:rPr lang="en-US" sz="4000" b="1" dirty="0" smtClean="0"/>
              <a:t>include </a:t>
            </a:r>
            <a:r>
              <a:rPr lang="en-US" sz="4000" dirty="0"/>
              <a:t>y</a:t>
            </a:r>
            <a:r>
              <a:rPr lang="en-US" sz="4000" dirty="0" smtClean="0"/>
              <a:t>our </a:t>
            </a:r>
            <a:r>
              <a:rPr lang="en-US" sz="4000" dirty="0"/>
              <a:t>name; Student #; CE or EE program</a:t>
            </a:r>
          </a:p>
          <a:p>
            <a:pPr marL="457200" lvl="1" indent="0">
              <a:lnSpc>
                <a:spcPct val="110000"/>
              </a:lnSpc>
              <a:spcBef>
                <a:spcPts val="0"/>
              </a:spcBef>
              <a:buNone/>
            </a:pPr>
            <a:endParaRPr lang="en-US" sz="4000" dirty="0">
              <a:solidFill>
                <a:srgbClr val="3D6AA1"/>
              </a:solidFill>
            </a:endParaRPr>
          </a:p>
          <a:p>
            <a:r>
              <a:rPr lang="en-US" sz="4000" dirty="0">
                <a:solidFill>
                  <a:srgbClr val="3D6AA1"/>
                </a:solidFill>
              </a:rPr>
              <a:t>Health &amp; Wellness Supports in Engineering</a:t>
            </a:r>
            <a:r>
              <a:rPr lang="en-US" sz="4000" dirty="0"/>
              <a:t/>
            </a:r>
            <a:br>
              <a:rPr lang="en-US" sz="4000" dirty="0"/>
            </a:br>
            <a:r>
              <a:rPr lang="en-US" sz="4000" dirty="0">
                <a:hlinkClick r:id="rId5"/>
              </a:rPr>
              <a:t>https://undergrad.engineering.utoronto.ca/advising-and-wellness/health-wellness/ </a:t>
            </a:r>
            <a:endParaRPr lang="en-US" sz="4000" dirty="0"/>
          </a:p>
          <a:p>
            <a:pPr marL="0" indent="0">
              <a:buNone/>
            </a:pPr>
            <a:endParaRPr lang="en-US" sz="4000" dirty="0"/>
          </a:p>
          <a:p>
            <a:r>
              <a:rPr lang="en-US" sz="4000" dirty="0">
                <a:solidFill>
                  <a:srgbClr val="3D6AA1"/>
                </a:solidFill>
              </a:rPr>
              <a:t>Engineering Learning Strategist</a:t>
            </a:r>
            <a:r>
              <a:rPr lang="en-US" sz="4000" dirty="0"/>
              <a:t/>
            </a:r>
            <a:br>
              <a:rPr lang="en-US" sz="4000" dirty="0"/>
            </a:br>
            <a:r>
              <a:rPr lang="en-US" sz="4000" dirty="0">
                <a:hlinkClick r:id="rId6"/>
              </a:rPr>
              <a:t>https://undergrad.engineering.utoronto.ca/advising-and-wellness/learning-skills-strategist/</a:t>
            </a:r>
            <a:endParaRPr lang="en-US" sz="4000" dirty="0"/>
          </a:p>
          <a:p>
            <a:endParaRPr lang="en-US" sz="4000" dirty="0"/>
          </a:p>
          <a:p>
            <a:r>
              <a:rPr lang="en-US" sz="4000" dirty="0">
                <a:solidFill>
                  <a:srgbClr val="3D6AA1"/>
                </a:solidFill>
              </a:rPr>
              <a:t>Faculty Calendar</a:t>
            </a:r>
            <a:r>
              <a:rPr lang="en-US" sz="4000" dirty="0"/>
              <a:t/>
            </a:r>
            <a:br>
              <a:rPr lang="en-US" sz="4000" dirty="0"/>
            </a:br>
            <a:r>
              <a:rPr lang="en-US" sz="4000" dirty="0">
                <a:hlinkClick r:id="rId7"/>
              </a:rPr>
              <a:t>https://engineering.calendar.utoronto.ca/</a:t>
            </a:r>
            <a:r>
              <a:rPr lang="en-US" sz="4000" dirty="0"/>
              <a:t/>
            </a:r>
            <a:br>
              <a:rPr lang="en-US" sz="4000" dirty="0"/>
            </a:br>
            <a:endParaRPr lang="en-US" sz="4000" dirty="0"/>
          </a:p>
          <a:p>
            <a:r>
              <a:rPr lang="en-US" sz="4000" dirty="0">
                <a:solidFill>
                  <a:srgbClr val="3D6AA1"/>
                </a:solidFill>
              </a:rPr>
              <a:t>ECE Undergraduate Announcements – </a:t>
            </a:r>
            <a:r>
              <a:rPr lang="en-US" sz="4000" dirty="0">
                <a:solidFill>
                  <a:schemeClr val="tx1"/>
                </a:solidFill>
              </a:rPr>
              <a:t>sent through the ECE Undergraduate Quercus page.</a:t>
            </a:r>
            <a:r>
              <a:rPr lang="en-US" sz="4000" dirty="0"/>
              <a:t/>
            </a:r>
            <a:br>
              <a:rPr lang="en-US" sz="4000" dirty="0"/>
            </a:br>
            <a:r>
              <a:rPr lang="en-US" sz="4000" dirty="0"/>
              <a:t/>
            </a:r>
            <a:br>
              <a:rPr lang="en-US" sz="4000" dirty="0"/>
            </a:br>
            <a:endParaRPr lang="en-US" sz="4000" dirty="0"/>
          </a:p>
          <a:p>
            <a:r>
              <a:rPr lang="en-US" sz="4000" dirty="0">
                <a:solidFill>
                  <a:srgbClr val="3D6AA1"/>
                </a:solidFill>
              </a:rPr>
              <a:t>Magellan course selection software</a:t>
            </a:r>
          </a:p>
          <a:p>
            <a:pPr marL="457200" lvl="1" indent="0">
              <a:buNone/>
            </a:pPr>
            <a:r>
              <a:rPr lang="en-CA" sz="4000" dirty="0">
                <a:hlinkClick r:id="rId8"/>
              </a:rPr>
              <a:t>https://magellan.ece.toronto.edu/</a:t>
            </a:r>
            <a:endParaRPr lang="en-CA" sz="4000" dirty="0"/>
          </a:p>
          <a:p>
            <a:r>
              <a:rPr lang="en-US" sz="4000" dirty="0">
                <a:solidFill>
                  <a:srgbClr val="3D6AA1"/>
                </a:solidFill>
              </a:rPr>
              <a:t>Engineering Minors </a:t>
            </a:r>
          </a:p>
          <a:p>
            <a:pPr marL="457200" lvl="1" indent="0">
              <a:lnSpc>
                <a:spcPct val="110000"/>
              </a:lnSpc>
              <a:spcBef>
                <a:spcPts val="0"/>
              </a:spcBef>
              <a:buNone/>
            </a:pPr>
            <a:r>
              <a:rPr lang="en-US" sz="4000" dirty="0">
                <a:hlinkClick r:id="rId9"/>
              </a:rPr>
              <a:t>http://undergrad.engineering.utoronto.ca/academics-registration/minors-certificates/</a:t>
            </a:r>
            <a:r>
              <a:rPr lang="en-US" sz="4000" dirty="0"/>
              <a:t/>
            </a:r>
            <a:br>
              <a:rPr lang="en-US" sz="4000" dirty="0"/>
            </a:br>
            <a:endParaRPr lang="en-US" sz="4000" b="1" dirty="0"/>
          </a:p>
          <a:p>
            <a:r>
              <a:rPr lang="en-US" sz="4000" dirty="0">
                <a:solidFill>
                  <a:srgbClr val="3D6AA1"/>
                </a:solidFill>
              </a:rPr>
              <a:t>Scholarship Profile- Fill it out!</a:t>
            </a:r>
          </a:p>
          <a:p>
            <a:pPr marL="457200" lvl="1" indent="0">
              <a:buNone/>
            </a:pPr>
            <a:r>
              <a:rPr lang="en-CA" sz="4000" dirty="0">
                <a:hlinkClick r:id="rId10"/>
              </a:rPr>
              <a:t>https://portal.engineering.utoronto.ca/welcome.asp</a:t>
            </a:r>
            <a:endParaRPr lang="en-CA" sz="4000" dirty="0"/>
          </a:p>
          <a:p>
            <a:r>
              <a:rPr lang="en-US" sz="4000" dirty="0">
                <a:solidFill>
                  <a:srgbClr val="3D6AA1"/>
                </a:solidFill>
              </a:rPr>
              <a:t>NSERC-UTEA and Faculty Summer Research Awards</a:t>
            </a:r>
          </a:p>
          <a:p>
            <a:pPr marL="457200" lvl="1" indent="0">
              <a:buNone/>
            </a:pPr>
            <a:r>
              <a:rPr lang="en-CA" sz="4000" dirty="0">
                <a:hlinkClick r:id="rId11"/>
              </a:rPr>
              <a:t>https://www.ece.utoronto.ca/undergraduates/scholarships/</a:t>
            </a:r>
            <a:r>
              <a:rPr lang="en-CA" sz="4000" dirty="0"/>
              <a:t> (updated in January for the upcoming summer</a:t>
            </a:r>
            <a:r>
              <a:rPr lang="en-CA" sz="4000" dirty="0" smtClean="0"/>
              <a:t>)</a:t>
            </a:r>
          </a:p>
          <a:p>
            <a:r>
              <a:rPr lang="en-US" sz="4000" dirty="0">
                <a:solidFill>
                  <a:srgbClr val="3D6AA1"/>
                </a:solidFill>
              </a:rPr>
              <a:t>Curriculum Matters Committee</a:t>
            </a:r>
          </a:p>
          <a:p>
            <a:pPr marL="457200" lvl="1" indent="0">
              <a:buNone/>
            </a:pPr>
            <a:r>
              <a:rPr lang="en-US" sz="4000"/>
              <a:t>Program Advisors (list available from the ECE Undergraduate Office)</a:t>
            </a:r>
            <a:endParaRPr lang="en-US" sz="4000" dirty="0">
              <a:solidFill>
                <a:srgbClr val="3D6AA1"/>
              </a:solidFill>
            </a:endParaRPr>
          </a:p>
          <a:p>
            <a:endParaRPr lang="en-US" sz="4000" dirty="0">
              <a:solidFill>
                <a:srgbClr val="3D6AA1"/>
              </a:solidFill>
            </a:endParaRPr>
          </a:p>
          <a:p>
            <a:pPr marL="457200" lvl="1" indent="0">
              <a:buNone/>
            </a:pPr>
            <a:endParaRPr lang="en-CA" sz="4000" dirty="0"/>
          </a:p>
          <a:p>
            <a:pPr marL="457200" lvl="1" indent="0">
              <a:buNone/>
            </a:pPr>
            <a:endParaRPr lang="en-CA" sz="1500" dirty="0"/>
          </a:p>
          <a:p>
            <a:pPr marL="457200" lvl="1" indent="0">
              <a:buNone/>
            </a:pPr>
            <a:endParaRPr lang="en-CA" sz="2000" dirty="0"/>
          </a:p>
        </p:txBody>
      </p:sp>
      <p:sp>
        <p:nvSpPr>
          <p:cNvPr id="4" name="Slide Number Placeholder 3"/>
          <p:cNvSpPr>
            <a:spLocks noGrp="1"/>
          </p:cNvSpPr>
          <p:nvPr>
            <p:ph type="sldNum" sz="quarter" idx="12"/>
          </p:nvPr>
        </p:nvSpPr>
        <p:spPr/>
        <p:txBody>
          <a:bodyPr/>
          <a:lstStyle/>
          <a:p>
            <a:fld id="{0EA4A1C7-C819-4B6F-B5D7-77D42CE16B28}" type="slidenum">
              <a:rPr lang="en-CA" smtClean="0"/>
              <a:t>29</a:t>
            </a:fld>
            <a:endParaRPr lang="en-CA"/>
          </a:p>
        </p:txBody>
      </p:sp>
    </p:spTree>
    <p:extLst>
      <p:ext uri="{BB962C8B-B14F-4D97-AF65-F5344CB8AC3E}">
        <p14:creationId xmlns:p14="http://schemas.microsoft.com/office/powerpoint/2010/main" val="253479249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defRPr/>
            </a:pPr>
            <a:r>
              <a:rPr lang="en-US" sz="6000">
                <a:solidFill>
                  <a:srgbClr val="0000FF"/>
                </a:solidFill>
                <a:cs typeface="+mj-cs"/>
              </a:rPr>
              <a:t>What I do … </a:t>
            </a:r>
            <a:endParaRPr lang="en-US" sz="6000" dirty="0">
              <a:solidFill>
                <a:srgbClr val="0000FF"/>
              </a:solidFill>
              <a:cs typeface="+mj-cs"/>
            </a:endParaRPr>
          </a:p>
        </p:txBody>
      </p:sp>
      <p:sp>
        <p:nvSpPr>
          <p:cNvPr id="43010" name="Content Placeholder 2"/>
          <p:cNvSpPr>
            <a:spLocks noGrp="1"/>
          </p:cNvSpPr>
          <p:nvPr>
            <p:ph idx="1"/>
          </p:nvPr>
        </p:nvSpPr>
        <p:spPr>
          <a:xfrm>
            <a:off x="304800" y="1676400"/>
            <a:ext cx="6934200" cy="3581400"/>
          </a:xfrm>
        </p:spPr>
        <p:txBody>
          <a:bodyPr>
            <a:normAutofit/>
          </a:bodyPr>
          <a:lstStyle/>
          <a:p>
            <a:r>
              <a:rPr lang="en-US">
                <a:latin typeface="Arial" charset="0"/>
              </a:rPr>
              <a:t>Associate Chair, Undergraduate </a:t>
            </a:r>
            <a:br>
              <a:rPr lang="en-US">
                <a:latin typeface="Arial" charset="0"/>
              </a:rPr>
            </a:br>
            <a:r>
              <a:rPr lang="en-US">
                <a:latin typeface="Arial" charset="0"/>
              </a:rPr>
              <a:t>Studies</a:t>
            </a:r>
          </a:p>
          <a:p>
            <a:pPr lvl="1"/>
            <a:r>
              <a:rPr lang="en-US">
                <a:latin typeface="Arial" charset="0"/>
              </a:rPr>
              <a:t>Oversee and manage delivery of the </a:t>
            </a:r>
            <a:r>
              <a:rPr lang="en-US" u="sng">
                <a:latin typeface="Arial" charset="0"/>
              </a:rPr>
              <a:t>undergraduate program</a:t>
            </a:r>
          </a:p>
          <a:p>
            <a:pPr lvl="1"/>
            <a:r>
              <a:rPr lang="en-US">
                <a:latin typeface="Arial" charset="0"/>
              </a:rPr>
              <a:t>Manage and facilitate annual undergraduate </a:t>
            </a:r>
            <a:r>
              <a:rPr lang="en-US" u="sng">
                <a:latin typeface="Arial" charset="0"/>
              </a:rPr>
              <a:t>teaching assignments </a:t>
            </a:r>
            <a:r>
              <a:rPr lang="en-US">
                <a:latin typeface="Arial" charset="0"/>
              </a:rPr>
              <a:t>for all ECE courses </a:t>
            </a:r>
          </a:p>
          <a:p>
            <a:pPr lvl="1"/>
            <a:r>
              <a:rPr lang="en-US">
                <a:latin typeface="Arial" charset="0"/>
              </a:rPr>
              <a:t>Provide student </a:t>
            </a:r>
            <a:r>
              <a:rPr lang="en-US" u="sng">
                <a:latin typeface="Arial" charset="0"/>
              </a:rPr>
              <a:t>academic</a:t>
            </a:r>
            <a:r>
              <a:rPr lang="en-US">
                <a:latin typeface="Arial" charset="0"/>
              </a:rPr>
              <a:t> support </a:t>
            </a:r>
            <a:endParaRPr lang="en-US" dirty="0">
              <a:latin typeface="Arial" charset="0"/>
            </a:endParaRPr>
          </a:p>
        </p:txBody>
      </p:sp>
      <p:sp>
        <p:nvSpPr>
          <p:cNvPr id="3" name="Slide Number Placeholder 2"/>
          <p:cNvSpPr>
            <a:spLocks noGrp="1"/>
          </p:cNvSpPr>
          <p:nvPr>
            <p:ph type="sldNum" sz="quarter" idx="12"/>
          </p:nvPr>
        </p:nvSpPr>
        <p:spPr/>
        <p:txBody>
          <a:bodyPr/>
          <a:lstStyle/>
          <a:p>
            <a:fld id="{0EA4A1C7-C819-4B6F-B5D7-77D42CE16B28}" type="slidenum">
              <a:rPr lang="en-CA" smtClean="0"/>
              <a:t>3</a:t>
            </a:fld>
            <a:endParaRPr lang="en-CA"/>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280" y="927150"/>
            <a:ext cx="1836821" cy="2304256"/>
          </a:xfrm>
          <a:prstGeom prst="rect">
            <a:avLst/>
          </a:prstGeom>
        </p:spPr>
      </p:pic>
    </p:spTree>
    <p:extLst>
      <p:ext uri="{BB962C8B-B14F-4D97-AF65-F5344CB8AC3E}">
        <p14:creationId xmlns:p14="http://schemas.microsoft.com/office/powerpoint/2010/main" val="2170408504"/>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Reminder</a:t>
            </a:r>
            <a:r>
              <a:rPr lang="en-US" sz="3200" dirty="0"/>
              <a:t>: If you do not have a design course on your schedule for next term, OR if you would like to change your design ECE295/297 option, complete the Google form by </a:t>
            </a:r>
            <a:r>
              <a:rPr lang="en-US" sz="3200" b="1" dirty="0" smtClean="0"/>
              <a:t>Dec.1</a:t>
            </a:r>
            <a:r>
              <a:rPr lang="en-US" sz="3200" b="1" dirty="0"/>
              <a:t>, 2021</a:t>
            </a:r>
            <a:r>
              <a:rPr lang="en-US" sz="3200" dirty="0" smtClean="0"/>
              <a:t>.</a:t>
            </a:r>
            <a:br>
              <a:rPr lang="en-US" sz="3200" dirty="0" smtClean="0"/>
            </a:br>
            <a:endParaRPr lang="en-CA" sz="3200" dirty="0"/>
          </a:p>
        </p:txBody>
      </p:sp>
      <p:sp>
        <p:nvSpPr>
          <p:cNvPr id="3" name="Content Placeholder 2"/>
          <p:cNvSpPr>
            <a:spLocks noGrp="1"/>
          </p:cNvSpPr>
          <p:nvPr>
            <p:ph idx="1"/>
          </p:nvPr>
        </p:nvSpPr>
        <p:spPr>
          <a:xfrm>
            <a:off x="609599" y="4437112"/>
            <a:ext cx="6347714" cy="1604251"/>
          </a:xfrm>
        </p:spPr>
        <p:txBody>
          <a:bodyPr/>
          <a:lstStyle/>
          <a:p>
            <a:r>
              <a:rPr lang="en-CA" sz="2500" u="sng" dirty="0">
                <a:solidFill>
                  <a:schemeClr val="tx1"/>
                </a:solidFill>
                <a:hlinkClick r:id="rId2" tooltip="https://forms.gle/ptqtdddg4bd9jkpa7"/>
              </a:rPr>
              <a:t>https://forms.gle/PtQTdddG4bD9JkpA7</a:t>
            </a:r>
            <a:r>
              <a:rPr lang="en-CA" sz="2500" dirty="0">
                <a:solidFill>
                  <a:schemeClr val="tx1"/>
                </a:solidFill>
              </a:rPr>
              <a:t> </a:t>
            </a:r>
          </a:p>
          <a:p>
            <a:endParaRPr lang="en-CA" dirty="0"/>
          </a:p>
        </p:txBody>
      </p:sp>
    </p:spTree>
    <p:extLst>
      <p:ext uri="{BB962C8B-B14F-4D97-AF65-F5344CB8AC3E}">
        <p14:creationId xmlns:p14="http://schemas.microsoft.com/office/powerpoint/2010/main" val="143013788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609599" y="10484"/>
            <a:ext cx="6347713" cy="1114260"/>
          </a:xfrm>
        </p:spPr>
        <p:txBody>
          <a:bodyPr>
            <a:normAutofit fontScale="90000"/>
          </a:bodyPr>
          <a:lstStyle/>
          <a:p>
            <a:r>
              <a:rPr lang="en-US" dirty="0">
                <a:solidFill>
                  <a:srgbClr val="0000FF"/>
                </a:solidFill>
                <a:latin typeface="Arial" charset="0"/>
              </a:rPr>
              <a:t>ECE Undergraduate Advising Team</a:t>
            </a:r>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974911" y="1041117"/>
            <a:ext cx="1711889" cy="2090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0EA4A1C7-C819-4B6F-B5D7-77D42CE16B28}" type="slidenum">
              <a:rPr lang="en-CA" smtClean="0"/>
              <a:t>4</a:t>
            </a:fld>
            <a:endParaRPr lang="en-CA"/>
          </a:p>
        </p:txBody>
      </p:sp>
      <p:sp>
        <p:nvSpPr>
          <p:cNvPr id="9" name="TextBox 8"/>
          <p:cNvSpPr txBox="1">
            <a:spLocks noChangeArrowheads="1"/>
          </p:cNvSpPr>
          <p:nvPr/>
        </p:nvSpPr>
        <p:spPr bwMode="auto">
          <a:xfrm>
            <a:off x="2005702" y="1001581"/>
            <a:ext cx="3171056" cy="113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0" tIns="45692" rIns="91380" bIns="45692">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2400" dirty="0"/>
              <a:t>Leanne Dawkins</a:t>
            </a:r>
          </a:p>
          <a:p>
            <a:pPr eaLnBrk="1" hangingPunct="1"/>
            <a:r>
              <a:rPr lang="en-US" sz="2200" i="1" dirty="0"/>
              <a:t>Program Manager </a:t>
            </a:r>
          </a:p>
          <a:p>
            <a:pPr eaLnBrk="1" hangingPunct="1"/>
            <a:r>
              <a:rPr lang="en-US" sz="2200" i="1" dirty="0"/>
              <a:t>and Advisor</a:t>
            </a:r>
          </a:p>
        </p:txBody>
      </p:sp>
      <p:sp>
        <p:nvSpPr>
          <p:cNvPr id="11" name="TextBox 10"/>
          <p:cNvSpPr txBox="1">
            <a:spLocks noChangeArrowheads="1"/>
          </p:cNvSpPr>
          <p:nvPr/>
        </p:nvSpPr>
        <p:spPr bwMode="auto">
          <a:xfrm>
            <a:off x="3306595" y="2001059"/>
            <a:ext cx="3668316" cy="113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0" tIns="45692" rIns="91380" bIns="45692">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algn="r" eaLnBrk="1" hangingPunct="1"/>
            <a:r>
              <a:rPr lang="en-US" sz="2400" dirty="0"/>
              <a:t>Lina McDonald</a:t>
            </a:r>
          </a:p>
          <a:p>
            <a:pPr algn="r" eaLnBrk="1" hangingPunct="1"/>
            <a:r>
              <a:rPr lang="en-CA" sz="2200" i="1" dirty="0"/>
              <a:t>Undergraduate Program &amp; Payroll Officer</a:t>
            </a:r>
            <a:endParaRPr lang="en-US" sz="2200" i="1" dirty="0"/>
          </a:p>
        </p:txBody>
      </p:sp>
      <p:sp>
        <p:nvSpPr>
          <p:cNvPr id="15" name="TextBox 14"/>
          <p:cNvSpPr txBox="1">
            <a:spLocks noChangeArrowheads="1"/>
          </p:cNvSpPr>
          <p:nvPr/>
        </p:nvSpPr>
        <p:spPr bwMode="auto">
          <a:xfrm>
            <a:off x="-88466" y="5551981"/>
            <a:ext cx="2540279" cy="116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0" tIns="45692" rIns="91380" bIns="45692">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2400" dirty="0"/>
              <a:t>Karen Irving </a:t>
            </a:r>
            <a:br>
              <a:rPr lang="en-US" sz="2400" dirty="0"/>
            </a:br>
            <a:r>
              <a:rPr lang="en-US" sz="2400" dirty="0"/>
              <a:t>(On Leave)</a:t>
            </a:r>
          </a:p>
          <a:p>
            <a:pPr algn="ctr" eaLnBrk="1" hangingPunct="1"/>
            <a:r>
              <a:rPr lang="en-US" sz="2200" i="1" dirty="0"/>
              <a:t>Student Advisor</a:t>
            </a:r>
          </a:p>
        </p:txBody>
      </p:sp>
      <p:sp>
        <p:nvSpPr>
          <p:cNvPr id="16" name="TextBox 15"/>
          <p:cNvSpPr txBox="1">
            <a:spLocks noChangeArrowheads="1"/>
          </p:cNvSpPr>
          <p:nvPr/>
        </p:nvSpPr>
        <p:spPr bwMode="auto">
          <a:xfrm>
            <a:off x="6689007" y="5524722"/>
            <a:ext cx="2454993" cy="8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0" tIns="45692" rIns="91380" bIns="45692">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2400" dirty="0" err="1"/>
              <a:t>Neena</a:t>
            </a:r>
            <a:r>
              <a:rPr lang="en-US" sz="2400" dirty="0"/>
              <a:t> Peterson</a:t>
            </a:r>
          </a:p>
          <a:p>
            <a:pPr eaLnBrk="1" hangingPunct="1"/>
            <a:r>
              <a:rPr lang="en-US" sz="2200" i="1" dirty="0"/>
              <a:t>Student Advisor</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647" y="3419039"/>
            <a:ext cx="1648055" cy="207865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647" y="1052736"/>
            <a:ext cx="1672304" cy="2078659"/>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r="664" b="22037"/>
          <a:stretch/>
        </p:blipFill>
        <p:spPr>
          <a:xfrm>
            <a:off x="6804248" y="3337950"/>
            <a:ext cx="1966150" cy="2171040"/>
          </a:xfrm>
          <a:prstGeom prst="rect">
            <a:avLst/>
          </a:prstGeom>
        </p:spPr>
      </p:pic>
      <p:pic>
        <p:nvPicPr>
          <p:cNvPr id="1026" name="Picture 2" descr="https://ws46.eceadm.utoronto.ca/wp-content/uploads/2021/10/Dharsha-Sundarampillai-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9076" y="3337950"/>
            <a:ext cx="1734057" cy="217104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a:spLocks noChangeArrowheads="1"/>
          </p:cNvSpPr>
          <p:nvPr/>
        </p:nvSpPr>
        <p:spPr bwMode="auto">
          <a:xfrm>
            <a:off x="2738114" y="5551981"/>
            <a:ext cx="3595983" cy="116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0" tIns="45692" rIns="91380" bIns="45692">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2400" dirty="0"/>
              <a:t>Dharsha </a:t>
            </a:r>
            <a:br>
              <a:rPr lang="en-US" sz="2400" dirty="0"/>
            </a:br>
            <a:r>
              <a:rPr lang="en-US" sz="2400" dirty="0" err="1"/>
              <a:t>Sundarampillai</a:t>
            </a:r>
            <a:endParaRPr lang="en-US" sz="2400" dirty="0"/>
          </a:p>
          <a:p>
            <a:pPr algn="ctr" eaLnBrk="1" hangingPunct="1"/>
            <a:r>
              <a:rPr lang="en-US" sz="2200" i="1" dirty="0"/>
              <a:t>Student Advisor</a:t>
            </a:r>
          </a:p>
        </p:txBody>
      </p:sp>
    </p:spTree>
    <p:extLst>
      <p:ext uri="{BB962C8B-B14F-4D97-AF65-F5344CB8AC3E}">
        <p14:creationId xmlns:p14="http://schemas.microsoft.com/office/powerpoint/2010/main" val="14706297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5" grpId="0"/>
      <p:bldP spid="16"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defRPr/>
            </a:pPr>
            <a:endParaRPr lang="en-US" altLang="en-US"/>
          </a:p>
        </p:txBody>
      </p:sp>
      <p:pic>
        <p:nvPicPr>
          <p:cNvPr id="14339" name="Shape 208" descr="\\SSSERVER3\SLP$\hartlens\Desktop\findingworkimage.jpg"/>
          <p:cNvPicPr preferRelativeResize="0">
            <a:picLocks noGrp="1"/>
          </p:cNvPicPr>
          <p:nvPr>
            <p:ph idx="1"/>
          </p:nvPr>
        </p:nvPicPr>
        <p:blipFill>
          <a:blip r:embed="rId3"/>
          <a:srcRect/>
          <a:stretch>
            <a:fillRect/>
          </a:stretch>
        </p:blipFill>
        <p:spPr>
          <a:xfrm>
            <a:off x="381000" y="246063"/>
            <a:ext cx="8382000" cy="6583362"/>
          </a:xfrm>
        </p:spPr>
      </p:pic>
    </p:spTree>
    <p:extLst>
      <p:ext uri="{BB962C8B-B14F-4D97-AF65-F5344CB8AC3E}">
        <p14:creationId xmlns:p14="http://schemas.microsoft.com/office/powerpoint/2010/main" val="396809201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CA" altLang="en-US" dirty="0">
                <a:solidFill>
                  <a:srgbClr val="3333FF"/>
                </a:solidFill>
              </a:rPr>
              <a:t>Resources</a:t>
            </a:r>
            <a:endParaRPr lang="en-US" altLang="en-US" dirty="0">
              <a:solidFill>
                <a:srgbClr val="3333FF"/>
              </a:solidFill>
            </a:endParaRPr>
          </a:p>
        </p:txBody>
      </p:sp>
      <p:sp>
        <p:nvSpPr>
          <p:cNvPr id="3" name="Content Placeholder 2"/>
          <p:cNvSpPr>
            <a:spLocks noGrp="1"/>
          </p:cNvSpPr>
          <p:nvPr>
            <p:ph idx="1"/>
          </p:nvPr>
        </p:nvSpPr>
        <p:spPr/>
        <p:txBody>
          <a:bodyPr/>
          <a:lstStyle/>
          <a:p>
            <a:r>
              <a:rPr lang="en-US" dirty="0"/>
              <a:t>GEARS (</a:t>
            </a:r>
            <a:r>
              <a:rPr lang="en-CA" dirty="0"/>
              <a:t>uoft.me/gears</a:t>
            </a:r>
            <a:r>
              <a:rPr lang="en-US" dirty="0"/>
              <a:t>)</a:t>
            </a:r>
          </a:p>
          <a:p>
            <a:r>
              <a:rPr lang="en-CA" dirty="0">
                <a:hlinkClick r:id="rId3"/>
              </a:rPr>
              <a:t>ACE Workshop Series</a:t>
            </a:r>
            <a:r>
              <a:rPr lang="en-CA" dirty="0"/>
              <a:t> </a:t>
            </a:r>
            <a:r>
              <a:rPr lang="en-CA" dirty="0">
                <a:solidFill>
                  <a:srgbClr val="0070C0"/>
                </a:solidFill>
              </a:rPr>
              <a:t>(hyperlinked)</a:t>
            </a:r>
            <a:endParaRPr lang="en-CA" sz="1400" dirty="0">
              <a:solidFill>
                <a:srgbClr val="0070C0"/>
              </a:solidFill>
            </a:endParaRPr>
          </a:p>
          <a:p>
            <a:r>
              <a:rPr lang="en-CA" dirty="0"/>
              <a:t>Individual appointments with:</a:t>
            </a:r>
          </a:p>
          <a:p>
            <a:pPr lvl="1"/>
            <a:r>
              <a:rPr lang="en-CA" dirty="0"/>
              <a:t>Academic Advisors</a:t>
            </a:r>
          </a:p>
          <a:p>
            <a:pPr lvl="1"/>
            <a:r>
              <a:rPr lang="en-CA" dirty="0"/>
              <a:t>Learning Strategist</a:t>
            </a:r>
          </a:p>
          <a:p>
            <a:pPr lvl="1"/>
            <a:r>
              <a:rPr lang="en-CA" dirty="0"/>
              <a:t>Health and Wellness Counsellor</a:t>
            </a:r>
          </a:p>
          <a:p>
            <a:pPr lvl="1"/>
            <a:r>
              <a:rPr lang="en-CA" dirty="0"/>
              <a:t>Accessibility Advisor</a:t>
            </a:r>
          </a:p>
          <a:p>
            <a:pPr lvl="1"/>
            <a:r>
              <a:rPr lang="en-CA" dirty="0"/>
              <a:t>Librarian</a:t>
            </a:r>
            <a:endParaRPr lang="en-US" dirty="0"/>
          </a:p>
        </p:txBody>
      </p:sp>
      <p:sp>
        <p:nvSpPr>
          <p:cNvPr id="5" name="TextBox 4"/>
          <p:cNvSpPr txBox="1"/>
          <p:nvPr/>
        </p:nvSpPr>
        <p:spPr>
          <a:xfrm>
            <a:off x="3181619" y="6093296"/>
            <a:ext cx="2780762" cy="461665"/>
          </a:xfrm>
          <a:prstGeom prst="rect">
            <a:avLst/>
          </a:prstGeom>
          <a:noFill/>
        </p:spPr>
        <p:txBody>
          <a:bodyPr wrap="none" rtlCol="0">
            <a:spAutoFit/>
          </a:bodyPr>
          <a:lstStyle/>
          <a:p>
            <a:pPr algn="ctr"/>
            <a:r>
              <a:rPr lang="en-US" sz="2400" dirty="0">
                <a:solidFill>
                  <a:srgbClr val="C00000"/>
                </a:solidFill>
              </a:rPr>
              <a:t>We’re here to help!</a:t>
            </a:r>
          </a:p>
        </p:txBody>
      </p:sp>
    </p:spTree>
    <p:extLst>
      <p:ext uri="{BB962C8B-B14F-4D97-AF65-F5344CB8AC3E}">
        <p14:creationId xmlns:p14="http://schemas.microsoft.com/office/powerpoint/2010/main" val="357085232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3333FF"/>
                </a:solidFill>
              </a:rPr>
              <a:t>Know the Calendar</a:t>
            </a:r>
            <a:endParaRPr lang="en-CA" dirty="0">
              <a:solidFill>
                <a:srgbClr val="3333FF"/>
              </a:solidFill>
            </a:endParaRPr>
          </a:p>
        </p:txBody>
      </p:sp>
      <p:sp>
        <p:nvSpPr>
          <p:cNvPr id="3" name="Content Placeholder 2"/>
          <p:cNvSpPr>
            <a:spLocks noGrp="1"/>
          </p:cNvSpPr>
          <p:nvPr>
            <p:ph idx="1"/>
          </p:nvPr>
        </p:nvSpPr>
        <p:spPr/>
        <p:txBody>
          <a:bodyPr/>
          <a:lstStyle/>
          <a:p>
            <a:r>
              <a:rPr lang="en-US" dirty="0"/>
              <a:t>The Academic Calendar is your contract with the university.  Know your responsibilities and rights, and all rules governing your undergraduate studies:</a:t>
            </a:r>
          </a:p>
          <a:p>
            <a:pPr marL="0" lvl="1" indent="0">
              <a:buNone/>
            </a:pPr>
            <a:endParaRPr lang="en-CA" dirty="0"/>
          </a:p>
          <a:p>
            <a:pPr marL="0" lvl="1" indent="0" algn="ctr">
              <a:buNone/>
            </a:pPr>
            <a:r>
              <a:rPr lang="en-CA" sz="2400" dirty="0">
                <a:solidFill>
                  <a:srgbClr val="C00000"/>
                </a:solidFill>
                <a:hlinkClick r:id="rId2"/>
              </a:rPr>
              <a:t>https://engineering.calendar.utoronto.ca/</a:t>
            </a:r>
            <a:endParaRPr lang="en-CA" sz="2400" dirty="0">
              <a:solidFill>
                <a:srgbClr val="C00000"/>
              </a:solidFill>
            </a:endParaRPr>
          </a:p>
          <a:p>
            <a:pPr marL="0" lvl="1" indent="0" algn="ctr">
              <a:buNone/>
            </a:pPr>
            <a:r>
              <a:rPr lang="en-US" dirty="0">
                <a:solidFill>
                  <a:srgbClr val="0070C0"/>
                </a:solidFill>
              </a:rPr>
              <a:t>(Starting from Pg. 182)</a:t>
            </a:r>
            <a:endParaRPr lang="en-CA" sz="2400" dirty="0">
              <a:solidFill>
                <a:srgbClr val="0070C0"/>
              </a:solidFill>
            </a:endParaRPr>
          </a:p>
        </p:txBody>
      </p:sp>
      <p:sp>
        <p:nvSpPr>
          <p:cNvPr id="4" name="Slide Number Placeholder 3"/>
          <p:cNvSpPr>
            <a:spLocks noGrp="1"/>
          </p:cNvSpPr>
          <p:nvPr>
            <p:ph type="sldNum" sz="quarter" idx="12"/>
          </p:nvPr>
        </p:nvSpPr>
        <p:spPr/>
        <p:txBody>
          <a:bodyPr/>
          <a:lstStyle/>
          <a:p>
            <a:fld id="{0EA4A1C7-C819-4B6F-B5D7-77D42CE16B28}" type="slidenum">
              <a:rPr lang="en-CA" smtClean="0"/>
              <a:t>7</a:t>
            </a:fld>
            <a:endParaRPr lang="en-CA"/>
          </a:p>
        </p:txBody>
      </p:sp>
    </p:spTree>
    <p:extLst>
      <p:ext uri="{BB962C8B-B14F-4D97-AF65-F5344CB8AC3E}">
        <p14:creationId xmlns:p14="http://schemas.microsoft.com/office/powerpoint/2010/main" val="455515987"/>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3333FF"/>
                </a:solidFill>
              </a:rPr>
              <a:t>Course Selection</a:t>
            </a:r>
            <a:endParaRPr lang="en-CA" dirty="0">
              <a:solidFill>
                <a:srgbClr val="3333FF"/>
              </a:solidFill>
            </a:endParaRPr>
          </a:p>
        </p:txBody>
      </p:sp>
      <p:sp>
        <p:nvSpPr>
          <p:cNvPr id="3" name="Content Placeholder 2"/>
          <p:cNvSpPr>
            <a:spLocks noGrp="1"/>
          </p:cNvSpPr>
          <p:nvPr>
            <p:ph idx="1"/>
          </p:nvPr>
        </p:nvSpPr>
        <p:spPr>
          <a:xfrm>
            <a:off x="467544" y="1628800"/>
            <a:ext cx="8229600" cy="4464496"/>
          </a:xfrm>
        </p:spPr>
        <p:txBody>
          <a:bodyPr>
            <a:normAutofit/>
          </a:bodyPr>
          <a:lstStyle/>
          <a:p>
            <a:r>
              <a:rPr lang="en-US" dirty="0" smtClean="0">
                <a:solidFill>
                  <a:schemeClr val="tx1"/>
                </a:solidFill>
              </a:rPr>
              <a:t>All </a:t>
            </a:r>
            <a:r>
              <a:rPr lang="en-US" dirty="0">
                <a:solidFill>
                  <a:schemeClr val="tx1"/>
                </a:solidFill>
              </a:rPr>
              <a:t>ECE courses are grouped by areas of study (Areas 1-6, Science/Math</a:t>
            </a:r>
            <a:r>
              <a:rPr lang="en-US" dirty="0" smtClean="0">
                <a:solidFill>
                  <a:schemeClr val="tx1"/>
                </a:solidFill>
              </a:rPr>
              <a:t>)</a:t>
            </a:r>
          </a:p>
          <a:p>
            <a:pPr lvl="1"/>
            <a:r>
              <a:rPr lang="en-US" sz="1800" dirty="0" smtClean="0">
                <a:solidFill>
                  <a:schemeClr val="tx1"/>
                </a:solidFill>
              </a:rPr>
              <a:t>Some </a:t>
            </a:r>
            <a:r>
              <a:rPr lang="en-US" sz="1800" dirty="0">
                <a:solidFill>
                  <a:schemeClr val="tx1"/>
                </a:solidFill>
              </a:rPr>
              <a:t>courses may appear in more than one </a:t>
            </a:r>
            <a:r>
              <a:rPr lang="en-US" sz="1800" dirty="0" smtClean="0">
                <a:solidFill>
                  <a:schemeClr val="tx1"/>
                </a:solidFill>
              </a:rPr>
              <a:t>area, but when taken can only apply to ONE requirement.</a:t>
            </a:r>
            <a:endParaRPr lang="en-US" sz="1800" dirty="0">
              <a:solidFill>
                <a:schemeClr val="tx1"/>
              </a:solidFill>
            </a:endParaRPr>
          </a:p>
          <a:p>
            <a:r>
              <a:rPr lang="en-US" dirty="0">
                <a:solidFill>
                  <a:schemeClr val="tx1"/>
                </a:solidFill>
              </a:rPr>
              <a:t>You can specify the courses you wish to select, and the year and the term in which you wish to take it (your 3</a:t>
            </a:r>
            <a:r>
              <a:rPr lang="en-US" baseline="30000" dirty="0">
                <a:solidFill>
                  <a:schemeClr val="tx1"/>
                </a:solidFill>
              </a:rPr>
              <a:t>rd</a:t>
            </a:r>
            <a:r>
              <a:rPr lang="en-US" dirty="0">
                <a:solidFill>
                  <a:schemeClr val="tx1"/>
                </a:solidFill>
              </a:rPr>
              <a:t> and 4</a:t>
            </a:r>
            <a:r>
              <a:rPr lang="en-US" baseline="30000" dirty="0">
                <a:solidFill>
                  <a:schemeClr val="tx1"/>
                </a:solidFill>
              </a:rPr>
              <a:t>th</a:t>
            </a:r>
            <a:r>
              <a:rPr lang="en-US" dirty="0">
                <a:solidFill>
                  <a:schemeClr val="tx1"/>
                </a:solidFill>
              </a:rPr>
              <a:t> year</a:t>
            </a:r>
            <a:r>
              <a:rPr lang="en-US" dirty="0" smtClean="0">
                <a:solidFill>
                  <a:schemeClr val="tx1"/>
                </a:solidFill>
              </a:rPr>
              <a:t>)</a:t>
            </a:r>
            <a:endParaRPr lang="en-US" sz="1800" dirty="0" smtClean="0">
              <a:solidFill>
                <a:schemeClr val="tx1"/>
              </a:solidFill>
            </a:endParaRPr>
          </a:p>
          <a:p>
            <a:pPr lvl="1"/>
            <a:r>
              <a:rPr lang="en-US" sz="1800" dirty="0" smtClean="0">
                <a:solidFill>
                  <a:schemeClr val="tx1"/>
                </a:solidFill>
              </a:rPr>
              <a:t>Terms </a:t>
            </a:r>
            <a:r>
              <a:rPr lang="en-US" sz="1800" dirty="0">
                <a:solidFill>
                  <a:schemeClr val="tx1"/>
                </a:solidFill>
              </a:rPr>
              <a:t>are noted as follows:  </a:t>
            </a:r>
          </a:p>
          <a:p>
            <a:pPr lvl="2"/>
            <a:r>
              <a:rPr lang="en-US" sz="1800" dirty="0">
                <a:solidFill>
                  <a:schemeClr val="tx1"/>
                </a:solidFill>
              </a:rPr>
              <a:t>20219 (2021 year + 9 Fall, i.e., September-December)</a:t>
            </a:r>
          </a:p>
          <a:p>
            <a:pPr lvl="2"/>
            <a:r>
              <a:rPr lang="en-US" sz="1800" dirty="0">
                <a:solidFill>
                  <a:schemeClr val="tx1"/>
                </a:solidFill>
              </a:rPr>
              <a:t>20221 (2022 year + 1 Winter, i.e., January-April)</a:t>
            </a:r>
          </a:p>
          <a:p>
            <a:pPr lvl="2"/>
            <a:r>
              <a:rPr lang="en-US" sz="1800" dirty="0">
                <a:solidFill>
                  <a:schemeClr val="tx1"/>
                </a:solidFill>
              </a:rPr>
              <a:t>20225 (2022 year + 5 Summer, i.e., May-August)</a:t>
            </a:r>
            <a:endParaRPr lang="en-CA" sz="1800" dirty="0">
              <a:solidFill>
                <a:schemeClr val="tx1"/>
              </a:solidFill>
            </a:endParaRPr>
          </a:p>
        </p:txBody>
      </p:sp>
      <p:sp>
        <p:nvSpPr>
          <p:cNvPr id="4" name="Slide Number Placeholder 3"/>
          <p:cNvSpPr>
            <a:spLocks noGrp="1"/>
          </p:cNvSpPr>
          <p:nvPr>
            <p:ph type="sldNum" sz="quarter" idx="12"/>
          </p:nvPr>
        </p:nvSpPr>
        <p:spPr/>
        <p:txBody>
          <a:bodyPr/>
          <a:lstStyle/>
          <a:p>
            <a:fld id="{0EA4A1C7-C819-4B6F-B5D7-77D42CE16B28}" type="slidenum">
              <a:rPr lang="en-CA" smtClean="0"/>
              <a:t>8</a:t>
            </a:fld>
            <a:endParaRPr lang="en-CA"/>
          </a:p>
        </p:txBody>
      </p:sp>
    </p:spTree>
    <p:extLst>
      <p:ext uri="{BB962C8B-B14F-4D97-AF65-F5344CB8AC3E}">
        <p14:creationId xmlns:p14="http://schemas.microsoft.com/office/powerpoint/2010/main" val="320801367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0"/>
            <a:ext cx="6347713" cy="1930400"/>
          </a:xfrm>
        </p:spPr>
        <p:txBody>
          <a:bodyPr>
            <a:normAutofit/>
          </a:bodyPr>
          <a:lstStyle/>
          <a:p>
            <a:r>
              <a:rPr lang="en-US" sz="3600" dirty="0">
                <a:solidFill>
                  <a:srgbClr val="3333FF"/>
                </a:solidFill>
                <a:latin typeface="Arial" panose="020B0604020202020204" pitchFamily="34" charset="0"/>
                <a:cs typeface="Arial" panose="020B0604020202020204" pitchFamily="34" charset="0"/>
              </a:rPr>
              <a:t>ECE Flexible Curriculum, 3</a:t>
            </a:r>
            <a:r>
              <a:rPr lang="en-US" sz="3600" baseline="30000" dirty="0">
                <a:solidFill>
                  <a:srgbClr val="3333FF"/>
                </a:solidFill>
                <a:latin typeface="Arial" panose="020B0604020202020204" pitchFamily="34" charset="0"/>
                <a:cs typeface="Arial" panose="020B0604020202020204" pitchFamily="34" charset="0"/>
              </a:rPr>
              <a:t>rd</a:t>
            </a:r>
            <a:r>
              <a:rPr lang="en-US" sz="3600" dirty="0">
                <a:solidFill>
                  <a:srgbClr val="3333FF"/>
                </a:solidFill>
                <a:latin typeface="Arial" panose="020B0604020202020204" pitchFamily="34" charset="0"/>
                <a:cs typeface="Arial" panose="020B0604020202020204" pitchFamily="34" charset="0"/>
              </a:rPr>
              <a:t> &amp; 4</a:t>
            </a:r>
            <a:r>
              <a:rPr lang="en-US" sz="3600" baseline="30000" dirty="0">
                <a:solidFill>
                  <a:srgbClr val="3333FF"/>
                </a:solidFill>
                <a:latin typeface="Arial" panose="020B0604020202020204" pitchFamily="34" charset="0"/>
                <a:cs typeface="Arial" panose="020B0604020202020204" pitchFamily="34" charset="0"/>
              </a:rPr>
              <a:t>th</a:t>
            </a:r>
            <a:r>
              <a:rPr lang="en-US" sz="3600" dirty="0">
                <a:solidFill>
                  <a:srgbClr val="3333FF"/>
                </a:solidFill>
                <a:latin typeface="Arial" panose="020B0604020202020204" pitchFamily="34" charset="0"/>
                <a:cs typeface="Arial" panose="020B0604020202020204" pitchFamily="34" charset="0"/>
              </a:rPr>
              <a:t> Year</a:t>
            </a:r>
            <a:endParaRPr lang="en-CA" sz="3600" dirty="0">
              <a:solidFill>
                <a:srgbClr val="3333FF"/>
              </a:solidFill>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60076466"/>
              </p:ext>
            </p:extLst>
          </p:nvPr>
        </p:nvGraphicFramePr>
        <p:xfrm>
          <a:off x="395535" y="1412874"/>
          <a:ext cx="8568955" cy="5701083"/>
        </p:xfrm>
        <a:graphic>
          <a:graphicData uri="http://schemas.openxmlformats.org/drawingml/2006/table">
            <a:tbl>
              <a:tblPr firstRow="1" bandRow="1">
                <a:tableStyleId>{5C22544A-7EE6-4342-B048-85BDC9FD1C3A}</a:tableStyleId>
              </a:tblPr>
              <a:tblGrid>
                <a:gridCol w="1713791">
                  <a:extLst>
                    <a:ext uri="{9D8B030D-6E8A-4147-A177-3AD203B41FA5}">
                      <a16:colId xmlns:a16="http://schemas.microsoft.com/office/drawing/2014/main" val="20000"/>
                    </a:ext>
                  </a:extLst>
                </a:gridCol>
                <a:gridCol w="1713791">
                  <a:extLst>
                    <a:ext uri="{9D8B030D-6E8A-4147-A177-3AD203B41FA5}">
                      <a16:colId xmlns:a16="http://schemas.microsoft.com/office/drawing/2014/main" val="20001"/>
                    </a:ext>
                  </a:extLst>
                </a:gridCol>
                <a:gridCol w="1713791">
                  <a:extLst>
                    <a:ext uri="{9D8B030D-6E8A-4147-A177-3AD203B41FA5}">
                      <a16:colId xmlns:a16="http://schemas.microsoft.com/office/drawing/2014/main" val="20002"/>
                    </a:ext>
                  </a:extLst>
                </a:gridCol>
                <a:gridCol w="1713791">
                  <a:extLst>
                    <a:ext uri="{9D8B030D-6E8A-4147-A177-3AD203B41FA5}">
                      <a16:colId xmlns:a16="http://schemas.microsoft.com/office/drawing/2014/main" val="20003"/>
                    </a:ext>
                  </a:extLst>
                </a:gridCol>
                <a:gridCol w="1713791">
                  <a:extLst>
                    <a:ext uri="{9D8B030D-6E8A-4147-A177-3AD203B41FA5}">
                      <a16:colId xmlns:a16="http://schemas.microsoft.com/office/drawing/2014/main" val="20004"/>
                    </a:ext>
                  </a:extLst>
                </a:gridCol>
              </a:tblGrid>
              <a:tr h="863998">
                <a:tc>
                  <a:txBody>
                    <a:bodyPr/>
                    <a:lstStyle/>
                    <a:p>
                      <a:r>
                        <a:rPr lang="en-US" sz="1200" b="0" dirty="0">
                          <a:solidFill>
                            <a:schemeClr val="tx1"/>
                          </a:solidFill>
                        </a:rPr>
                        <a:t>Area</a:t>
                      </a:r>
                      <a:r>
                        <a:rPr lang="en-US" sz="1200" b="0" baseline="0" dirty="0">
                          <a:solidFill>
                            <a:schemeClr val="tx1"/>
                          </a:solidFill>
                        </a:rPr>
                        <a:t> Kernel Courses</a:t>
                      </a:r>
                      <a:br>
                        <a:rPr lang="en-US" sz="1200" b="0" baseline="0" dirty="0">
                          <a:solidFill>
                            <a:schemeClr val="tx1"/>
                          </a:solidFill>
                        </a:rPr>
                      </a:br>
                      <a:r>
                        <a:rPr lang="en-US" sz="1200" b="0" baseline="0" dirty="0">
                          <a:solidFill>
                            <a:schemeClr val="tx1"/>
                          </a:solidFill>
                        </a:rPr>
                        <a:t>(4 required from 4 different  areas)</a:t>
                      </a:r>
                      <a:endParaRPr lang="en-CA" sz="1200" b="0" dirty="0">
                        <a:solidFill>
                          <a:schemeClr val="tx1"/>
                        </a:solidFill>
                      </a:endParaRPr>
                    </a:p>
                  </a:txBody>
                  <a:tcPr anchor="ctr">
                    <a:noFill/>
                  </a:tcPr>
                </a:tc>
                <a:tc>
                  <a:txBody>
                    <a:bodyPr/>
                    <a:lstStyle/>
                    <a:p>
                      <a:pPr algn="ctr"/>
                      <a:r>
                        <a:rPr lang="en-US" dirty="0">
                          <a:solidFill>
                            <a:schemeClr val="tx1"/>
                          </a:solidFill>
                        </a:rPr>
                        <a:t>AREA</a:t>
                      </a:r>
                      <a:br>
                        <a:rPr lang="en-US" dirty="0">
                          <a:solidFill>
                            <a:schemeClr val="tx1"/>
                          </a:solidFill>
                        </a:rPr>
                      </a:br>
                      <a:r>
                        <a:rPr lang="en-US" dirty="0">
                          <a:solidFill>
                            <a:schemeClr val="tx1"/>
                          </a:solidFill>
                        </a:rPr>
                        <a:t>KERNEL</a:t>
                      </a:r>
                      <a:endParaRPr lang="en-CA" dirty="0">
                        <a:solidFill>
                          <a:schemeClr val="tx1"/>
                        </a:solidFill>
                      </a:endParaRPr>
                    </a:p>
                  </a:txBody>
                  <a:tcPr anchor="ctr">
                    <a:solidFill>
                      <a:schemeClr val="bg2">
                        <a:lumMod val="75000"/>
                      </a:schemeClr>
                    </a:solidFill>
                  </a:tcPr>
                </a:tc>
                <a:tc>
                  <a:txBody>
                    <a:bodyPr/>
                    <a:lstStyle/>
                    <a:p>
                      <a:pPr algn="ctr"/>
                      <a:r>
                        <a:rPr lang="en-US" dirty="0">
                          <a:solidFill>
                            <a:schemeClr val="tx1"/>
                          </a:solidFill>
                        </a:rPr>
                        <a:t>AREA</a:t>
                      </a:r>
                      <a:br>
                        <a:rPr lang="en-US" dirty="0">
                          <a:solidFill>
                            <a:schemeClr val="tx1"/>
                          </a:solidFill>
                        </a:rPr>
                      </a:br>
                      <a:r>
                        <a:rPr lang="en-US" dirty="0">
                          <a:solidFill>
                            <a:schemeClr val="tx1"/>
                          </a:solidFill>
                        </a:rPr>
                        <a:t>KERNEL</a:t>
                      </a:r>
                      <a:endParaRPr lang="en-CA" dirty="0">
                        <a:solidFill>
                          <a:schemeClr val="tx1"/>
                        </a:solidFill>
                      </a:endParaRPr>
                    </a:p>
                  </a:txBody>
                  <a:tcPr anchor="ctr">
                    <a:solidFill>
                      <a:schemeClr val="bg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AREA</a:t>
                      </a:r>
                      <a:br>
                        <a:rPr lang="en-US" dirty="0">
                          <a:solidFill>
                            <a:schemeClr val="tx1"/>
                          </a:solidFill>
                        </a:rPr>
                      </a:br>
                      <a:r>
                        <a:rPr lang="en-US" dirty="0">
                          <a:solidFill>
                            <a:schemeClr val="tx1"/>
                          </a:solidFill>
                        </a:rPr>
                        <a:t>KERNEL</a:t>
                      </a:r>
                      <a:endParaRPr lang="en-CA" dirty="0">
                        <a:solidFill>
                          <a:schemeClr val="tx1"/>
                        </a:solidFill>
                      </a:endParaRPr>
                    </a:p>
                  </a:txBody>
                  <a:tcPr anchor="ctr">
                    <a:solidFill>
                      <a:schemeClr val="bg2">
                        <a:lumMod val="75000"/>
                      </a:schemeClr>
                    </a:solidFill>
                  </a:tcPr>
                </a:tc>
                <a:tc>
                  <a:txBody>
                    <a:bodyPr/>
                    <a:lstStyle/>
                    <a:p>
                      <a:pPr algn="ctr"/>
                      <a:r>
                        <a:rPr lang="en-US" dirty="0">
                          <a:solidFill>
                            <a:schemeClr val="tx1"/>
                          </a:solidFill>
                        </a:rPr>
                        <a:t>AREA</a:t>
                      </a:r>
                      <a:br>
                        <a:rPr lang="en-US" dirty="0">
                          <a:solidFill>
                            <a:schemeClr val="tx1"/>
                          </a:solidFill>
                        </a:rPr>
                      </a:br>
                      <a:r>
                        <a:rPr lang="en-US" dirty="0">
                          <a:solidFill>
                            <a:schemeClr val="tx1"/>
                          </a:solidFill>
                        </a:rPr>
                        <a:t>KERNEL</a:t>
                      </a:r>
                      <a:endParaRPr lang="en-CA" dirty="0">
                        <a:solidFill>
                          <a:schemeClr val="tx1"/>
                        </a:solidFill>
                      </a:endParaRPr>
                    </a:p>
                  </a:txBody>
                  <a:tcPr anchor="ctr">
                    <a:solidFill>
                      <a:schemeClr val="bg2">
                        <a:lumMod val="75000"/>
                      </a:schemeClr>
                    </a:solidFill>
                  </a:tcPr>
                </a:tc>
                <a:extLst>
                  <a:ext uri="{0D108BD9-81ED-4DB2-BD59-A6C34878D82A}">
                    <a16:rowId xmlns:a16="http://schemas.microsoft.com/office/drawing/2014/main" val="10000"/>
                  </a:ext>
                </a:extLst>
              </a:tr>
              <a:tr h="862344">
                <a:tc>
                  <a:txBody>
                    <a:bodyPr/>
                    <a:lstStyle/>
                    <a:p>
                      <a:r>
                        <a:rPr lang="en-US" sz="1200" dirty="0"/>
                        <a:t>Depth Courses</a:t>
                      </a:r>
                      <a:br>
                        <a:rPr lang="en-US" sz="1200" dirty="0"/>
                      </a:br>
                      <a:r>
                        <a:rPr lang="en-US" sz="1200" dirty="0"/>
                        <a:t>(4 required  - 2 courses from 2  areas chosen above)</a:t>
                      </a:r>
                      <a:endParaRPr lang="en-CA" sz="1200" dirty="0"/>
                    </a:p>
                  </a:txBody>
                  <a:tcPr anchor="ctr">
                    <a:noFill/>
                  </a:tcPr>
                </a:tc>
                <a:tc>
                  <a:txBody>
                    <a:bodyPr/>
                    <a:lstStyle/>
                    <a:p>
                      <a:pPr algn="ctr"/>
                      <a:r>
                        <a:rPr lang="en-US" b="1" dirty="0"/>
                        <a:t>DEPTH</a:t>
                      </a:r>
                      <a:endParaRPr lang="en-CA" b="1" dirty="0"/>
                    </a:p>
                  </a:txBody>
                  <a:tcPr anchor="ctr">
                    <a:solidFill>
                      <a:schemeClr val="accent1">
                        <a:lumMod val="60000"/>
                        <a:lumOff val="40000"/>
                      </a:schemeClr>
                    </a:solidFill>
                  </a:tcPr>
                </a:tc>
                <a:tc>
                  <a:txBody>
                    <a:bodyPr/>
                    <a:lstStyle/>
                    <a:p>
                      <a:pPr algn="ctr"/>
                      <a:r>
                        <a:rPr lang="en-US" b="1" dirty="0"/>
                        <a:t>DEPTH</a:t>
                      </a:r>
                      <a:endParaRPr lang="en-CA" b="1" dirty="0"/>
                    </a:p>
                  </a:txBody>
                  <a:tcPr anchor="ctr">
                    <a:solidFill>
                      <a:schemeClr val="accent1">
                        <a:lumMod val="60000"/>
                        <a:lumOff val="40000"/>
                      </a:schemeClr>
                    </a:solidFill>
                  </a:tcPr>
                </a:tc>
                <a:tc>
                  <a:txBody>
                    <a:bodyPr/>
                    <a:lstStyle/>
                    <a:p>
                      <a:pPr algn="ctr"/>
                      <a:r>
                        <a:rPr lang="en-US" b="1" dirty="0"/>
                        <a:t>DEPTH</a:t>
                      </a:r>
                      <a:endParaRPr lang="en-CA" b="1" dirty="0"/>
                    </a:p>
                  </a:txBody>
                  <a:tcPr anchor="ctr">
                    <a:solidFill>
                      <a:schemeClr val="accent1">
                        <a:lumMod val="60000"/>
                        <a:lumOff val="40000"/>
                      </a:schemeClr>
                    </a:solidFill>
                  </a:tcPr>
                </a:tc>
                <a:tc>
                  <a:txBody>
                    <a:bodyPr/>
                    <a:lstStyle/>
                    <a:p>
                      <a:pPr algn="ctr"/>
                      <a:r>
                        <a:rPr lang="en-US" b="1" dirty="0"/>
                        <a:t>DEPTH</a:t>
                      </a:r>
                      <a:endParaRPr lang="en-CA" b="1" dirty="0"/>
                    </a:p>
                  </a:txBody>
                  <a:tcPr anchor="ctr">
                    <a:solidFill>
                      <a:schemeClr val="accent1">
                        <a:lumMod val="60000"/>
                        <a:lumOff val="40000"/>
                      </a:schemeClr>
                    </a:solidFill>
                  </a:tcPr>
                </a:tc>
                <a:extLst>
                  <a:ext uri="{0D108BD9-81ED-4DB2-BD59-A6C34878D82A}">
                    <a16:rowId xmlns:a16="http://schemas.microsoft.com/office/drawing/2014/main" val="10001"/>
                  </a:ext>
                </a:extLst>
              </a:tr>
              <a:tr h="793840">
                <a:tc>
                  <a:txBody>
                    <a:bodyPr/>
                    <a:lstStyle/>
                    <a:p>
                      <a:r>
                        <a:rPr lang="en-US" sz="1200" dirty="0"/>
                        <a:t>Technical</a:t>
                      </a:r>
                      <a:r>
                        <a:rPr lang="en-US" sz="1200" baseline="0" dirty="0"/>
                        <a:t> Electives</a:t>
                      </a:r>
                      <a:br>
                        <a:rPr lang="en-US" sz="1200" baseline="0" dirty="0"/>
                      </a:br>
                      <a:r>
                        <a:rPr lang="en-US" sz="1200" baseline="0" dirty="0">
                          <a:solidFill>
                            <a:srgbClr val="0070C0"/>
                          </a:solidFill>
                        </a:rPr>
                        <a:t>(</a:t>
                      </a:r>
                      <a:r>
                        <a:rPr lang="en-US" sz="1200" kern="1200" dirty="0">
                          <a:solidFill>
                            <a:srgbClr val="0070C0"/>
                          </a:solidFill>
                          <a:effectLst/>
                          <a:latin typeface="+mn-lt"/>
                          <a:ea typeface="+mn-ea"/>
                          <a:cs typeface="+mn-cs"/>
                        </a:rPr>
                        <a:t>Does not need to be from the areas you selected for </a:t>
                      </a:r>
                      <a:r>
                        <a:rPr lang="en-US" sz="1200" kern="1200" dirty="0" err="1">
                          <a:solidFill>
                            <a:srgbClr val="0070C0"/>
                          </a:solidFill>
                          <a:effectLst/>
                          <a:latin typeface="+mn-lt"/>
                          <a:ea typeface="+mn-ea"/>
                          <a:cs typeface="+mn-cs"/>
                        </a:rPr>
                        <a:t>Kernal</a:t>
                      </a:r>
                      <a:r>
                        <a:rPr lang="en-US" sz="1200" kern="1200" dirty="0">
                          <a:solidFill>
                            <a:srgbClr val="0070C0"/>
                          </a:solidFill>
                          <a:effectLst/>
                          <a:latin typeface="+mn-lt"/>
                          <a:ea typeface="+mn-ea"/>
                          <a:cs typeface="+mn-cs"/>
                        </a:rPr>
                        <a:t>/Depth requirements)</a:t>
                      </a:r>
                      <a:endParaRPr lang="en-CA" sz="1200" dirty="0">
                        <a:solidFill>
                          <a:srgbClr val="0070C0"/>
                        </a:solidFill>
                      </a:endParaRPr>
                    </a:p>
                  </a:txBody>
                  <a:tcPr anchor="ctr">
                    <a:noFill/>
                  </a:tcPr>
                </a:tc>
                <a:tc>
                  <a:txBody>
                    <a:bodyPr/>
                    <a:lstStyle/>
                    <a:p>
                      <a:pPr algn="ctr"/>
                      <a:r>
                        <a:rPr lang="en-US" b="1" dirty="0"/>
                        <a:t>TECHNICAL</a:t>
                      </a:r>
                      <a:r>
                        <a:rPr lang="en-US" dirty="0"/>
                        <a:t> </a:t>
                      </a:r>
                      <a:r>
                        <a:rPr lang="en-US" sz="1400" dirty="0"/>
                        <a:t>Elective</a:t>
                      </a:r>
                      <a:endParaRPr lang="en-CA" sz="1400" dirty="0"/>
                    </a:p>
                  </a:txBody>
                  <a:tcPr anchor="ctr"/>
                </a:tc>
                <a:tc>
                  <a:txBody>
                    <a:bodyPr/>
                    <a:lstStyle/>
                    <a:p>
                      <a:pPr algn="ctr"/>
                      <a:r>
                        <a:rPr lang="en-US" b="1" dirty="0"/>
                        <a:t>TECHNICAL</a:t>
                      </a:r>
                      <a:r>
                        <a:rPr lang="en-US" dirty="0"/>
                        <a:t> </a:t>
                      </a:r>
                      <a:r>
                        <a:rPr lang="en-US" sz="1400" dirty="0"/>
                        <a:t>Elective</a:t>
                      </a:r>
                      <a:endParaRPr lang="en-CA" sz="1400" dirty="0"/>
                    </a:p>
                  </a:txBody>
                  <a:tcPr anchor="ctr"/>
                </a:tc>
                <a:tc>
                  <a:txBody>
                    <a:bodyPr/>
                    <a:lstStyle/>
                    <a:p>
                      <a:pPr algn="ctr"/>
                      <a:r>
                        <a:rPr lang="en-US" b="1" dirty="0"/>
                        <a:t>TECHNICAL</a:t>
                      </a:r>
                      <a:r>
                        <a:rPr lang="en-US" dirty="0"/>
                        <a:t> </a:t>
                      </a:r>
                      <a:r>
                        <a:rPr lang="en-US" sz="1400" dirty="0"/>
                        <a:t>Elective</a:t>
                      </a:r>
                      <a:endParaRPr lang="en-CA" sz="1400" dirty="0"/>
                    </a:p>
                  </a:txBody>
                  <a:tcPr anchor="ctr"/>
                </a:tc>
                <a:tc>
                  <a:txBody>
                    <a:bodyPr/>
                    <a:lstStyle/>
                    <a:p>
                      <a:pPr algn="ctr"/>
                      <a:r>
                        <a:rPr lang="en-US" sz="1600" b="1" dirty="0"/>
                        <a:t>SCIENCE/MATH</a:t>
                      </a:r>
                      <a:r>
                        <a:rPr lang="en-US" sz="1600" dirty="0"/>
                        <a:t> </a:t>
                      </a:r>
                      <a:r>
                        <a:rPr lang="en-US" sz="1400" dirty="0"/>
                        <a:t>Elective</a:t>
                      </a:r>
                      <a:endParaRPr lang="en-CA" sz="1400" dirty="0"/>
                    </a:p>
                  </a:txBody>
                  <a:tcPr anchor="ctr">
                    <a:solidFill>
                      <a:schemeClr val="accent3">
                        <a:lumMod val="60000"/>
                        <a:lumOff val="40000"/>
                      </a:schemeClr>
                    </a:solidFill>
                  </a:tcPr>
                </a:tc>
                <a:extLst>
                  <a:ext uri="{0D108BD9-81ED-4DB2-BD59-A6C34878D82A}">
                    <a16:rowId xmlns:a16="http://schemas.microsoft.com/office/drawing/2014/main" val="10002"/>
                  </a:ext>
                </a:extLst>
              </a:tr>
              <a:tr h="864096">
                <a:tc>
                  <a:txBody>
                    <a:bodyPr/>
                    <a:lstStyle/>
                    <a:p>
                      <a:r>
                        <a:rPr lang="en-US" sz="1200" dirty="0"/>
                        <a:t>Complementary Studies Electives*</a:t>
                      </a:r>
                      <a:br>
                        <a:rPr lang="en-US" sz="1200" dirty="0"/>
                      </a:br>
                      <a:r>
                        <a:rPr lang="en-US" sz="1100" i="1" dirty="0"/>
                        <a:t>*two must be HSS</a:t>
                      </a:r>
                      <a:endParaRPr lang="en-CA" sz="1100" i="1" dirty="0"/>
                    </a:p>
                  </a:txBody>
                  <a:tcPr anchor="ctr">
                    <a:noFill/>
                  </a:tcPr>
                </a:tc>
                <a:tc>
                  <a:txBody>
                    <a:bodyPr/>
                    <a:lstStyle/>
                    <a:p>
                      <a:pPr algn="ctr"/>
                      <a:r>
                        <a:rPr lang="en-US" b="1" dirty="0"/>
                        <a:t>CS</a:t>
                      </a:r>
                      <a:br>
                        <a:rPr lang="en-US" b="1" dirty="0"/>
                      </a:br>
                      <a:r>
                        <a:rPr lang="en-US" sz="1400" baseline="0" dirty="0"/>
                        <a:t>Complementary Studies Elective</a:t>
                      </a:r>
                      <a:endParaRPr lang="en-CA"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t>CS</a:t>
                      </a:r>
                      <a:br>
                        <a:rPr lang="en-US" b="1" dirty="0"/>
                      </a:br>
                      <a:r>
                        <a:rPr lang="en-US" sz="1400" baseline="0" dirty="0"/>
                        <a:t>Complementary Studies Elective</a:t>
                      </a:r>
                      <a:endParaRPr lang="en-CA"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t>HSS</a:t>
                      </a:r>
                      <a:br>
                        <a:rPr lang="en-US" b="1" dirty="0"/>
                      </a:br>
                      <a:r>
                        <a:rPr lang="en-US" sz="1400" baseline="0" dirty="0"/>
                        <a:t>Humanities &amp; Social Studies Elective</a:t>
                      </a:r>
                      <a:endParaRPr lang="en-CA"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t>HSS</a:t>
                      </a:r>
                      <a:br>
                        <a:rPr lang="en-US" b="1" dirty="0"/>
                      </a:br>
                      <a:r>
                        <a:rPr lang="en-US" sz="1400" baseline="0" dirty="0"/>
                        <a:t>Humanities &amp; Social Studies Elective</a:t>
                      </a:r>
                      <a:endParaRPr lang="en-CA" sz="1400" dirty="0"/>
                    </a:p>
                  </a:txBody>
                  <a:tcPr anchor="ctr"/>
                </a:tc>
                <a:extLst>
                  <a:ext uri="{0D108BD9-81ED-4DB2-BD59-A6C34878D82A}">
                    <a16:rowId xmlns:a16="http://schemas.microsoft.com/office/drawing/2014/main" val="10003"/>
                  </a:ext>
                </a:extLst>
              </a:tr>
              <a:tr h="560981">
                <a:tc>
                  <a:txBody>
                    <a:bodyPr/>
                    <a:lstStyle/>
                    <a:p>
                      <a:r>
                        <a:rPr lang="en-US" sz="1200" dirty="0"/>
                        <a:t>Core Courses</a:t>
                      </a:r>
                      <a:r>
                        <a:rPr lang="en-US" sz="1200" baseline="0" dirty="0"/>
                        <a:t> &amp;</a:t>
                      </a:r>
                      <a:br>
                        <a:rPr lang="en-US" sz="1200" baseline="0" dirty="0"/>
                      </a:br>
                      <a:r>
                        <a:rPr lang="en-US" sz="1200" dirty="0"/>
                        <a:t>Free Elective</a:t>
                      </a:r>
                      <a:endParaRPr lang="en-CA" sz="1200" dirty="0"/>
                    </a:p>
                  </a:txBody>
                  <a:tcPr anchor="ctr">
                    <a:noFill/>
                  </a:tcPr>
                </a:tc>
                <a:tc gridSpan="2">
                  <a:txBody>
                    <a:bodyPr/>
                    <a:lstStyle/>
                    <a:p>
                      <a:pPr algn="ctr"/>
                      <a:r>
                        <a:rPr lang="en-US" b="1" dirty="0">
                          <a:solidFill>
                            <a:schemeClr val="tx1"/>
                          </a:solidFill>
                        </a:rPr>
                        <a:t>ECE496Y</a:t>
                      </a:r>
                      <a:br>
                        <a:rPr lang="en-US" b="1" dirty="0">
                          <a:solidFill>
                            <a:schemeClr val="tx1"/>
                          </a:solidFill>
                        </a:rPr>
                      </a:br>
                      <a:r>
                        <a:rPr lang="en-US" sz="1400" b="0" dirty="0">
                          <a:solidFill>
                            <a:schemeClr val="tx1"/>
                          </a:solidFill>
                        </a:rPr>
                        <a:t>Design Project</a:t>
                      </a:r>
                      <a:endParaRPr lang="en-CA" sz="1400" b="1" dirty="0">
                        <a:solidFill>
                          <a:schemeClr val="tx1"/>
                        </a:solidFill>
                      </a:endParaRPr>
                    </a:p>
                  </a:txBody>
                  <a:tcPr anchor="ctr">
                    <a:solidFill>
                      <a:srgbClr val="FFFF00"/>
                    </a:solidFill>
                  </a:tcPr>
                </a:tc>
                <a:tc hMerge="1">
                  <a:txBody>
                    <a:bodyPr/>
                    <a:lstStyle/>
                    <a:p>
                      <a:pPr algn="ctr"/>
                      <a:endParaRPr lang="en-CA" dirty="0"/>
                    </a:p>
                  </a:txBody>
                  <a:tcPr/>
                </a:tc>
                <a:tc>
                  <a:txBody>
                    <a:bodyPr/>
                    <a:lstStyle/>
                    <a:p>
                      <a:pPr algn="ctr"/>
                      <a:r>
                        <a:rPr lang="en-US" b="1" dirty="0"/>
                        <a:t>ECE472</a:t>
                      </a:r>
                      <a:br>
                        <a:rPr lang="en-US" b="1" dirty="0"/>
                      </a:br>
                      <a:r>
                        <a:rPr lang="en-US" sz="1400" b="0" dirty="0"/>
                        <a:t>Engineering Economic Analysis &amp; Entrepreneurship</a:t>
                      </a:r>
                      <a:endParaRPr lang="en-CA" b="1" dirty="0"/>
                    </a:p>
                  </a:txBody>
                  <a:tcPr anchor="ctr">
                    <a:solidFill>
                      <a:schemeClr val="accent2">
                        <a:lumMod val="60000"/>
                        <a:lumOff val="40000"/>
                      </a:schemeClr>
                    </a:solidFill>
                  </a:tcPr>
                </a:tc>
                <a:tc>
                  <a:txBody>
                    <a:bodyPr/>
                    <a:lstStyle/>
                    <a:p>
                      <a:pPr algn="ctr"/>
                      <a:r>
                        <a:rPr lang="en-US" b="1" dirty="0"/>
                        <a:t>FREE</a:t>
                      </a:r>
                      <a:br>
                        <a:rPr lang="en-US" b="1" dirty="0"/>
                      </a:br>
                      <a:r>
                        <a:rPr lang="en-US" sz="1400" b="0" dirty="0"/>
                        <a:t>Elective</a:t>
                      </a:r>
                      <a:endParaRPr lang="en-CA" sz="1400" b="0" dirty="0"/>
                    </a:p>
                  </a:txBody>
                  <a:tcPr anchor="ctr">
                    <a:solidFill>
                      <a:schemeClr val="bg1">
                        <a:lumMod val="75000"/>
                      </a:schemeClr>
                    </a:solidFill>
                  </a:tcPr>
                </a:tc>
                <a:extLst>
                  <a:ext uri="{0D108BD9-81ED-4DB2-BD59-A6C34878D82A}">
                    <a16:rowId xmlns:a16="http://schemas.microsoft.com/office/drawing/2014/main" val="10004"/>
                  </a:ext>
                </a:extLst>
              </a:tr>
              <a:tr h="560981">
                <a:tc gridSpan="5">
                  <a:txBody>
                    <a:bodyPr/>
                    <a:lstStyle/>
                    <a:p>
                      <a:endParaRPr lang="en-CA" sz="1200" dirty="0">
                        <a:solidFill>
                          <a:schemeClr val="tx1"/>
                        </a:solidFill>
                      </a:endParaRPr>
                    </a:p>
                  </a:txBody>
                  <a:tcPr anchor="ctr">
                    <a:noFill/>
                  </a:tcPr>
                </a:tc>
                <a:tc hMerge="1">
                  <a:txBody>
                    <a:bodyPr/>
                    <a:lstStyle/>
                    <a:p>
                      <a:pPr algn="ctr"/>
                      <a:endParaRPr lang="en-CA" sz="1400" b="1" dirty="0">
                        <a:solidFill>
                          <a:schemeClr val="tx1"/>
                        </a:solidFill>
                      </a:endParaRPr>
                    </a:p>
                  </a:txBody>
                  <a:tcPr anchor="ctr">
                    <a:noFill/>
                  </a:tcPr>
                </a:tc>
                <a:tc hMerge="1">
                  <a:txBody>
                    <a:bodyPr/>
                    <a:lstStyle/>
                    <a:p>
                      <a:endParaRPr lang="en-CA"/>
                    </a:p>
                  </a:txBody>
                  <a:tcPr/>
                </a:tc>
                <a:tc hMerge="1">
                  <a:txBody>
                    <a:bodyPr/>
                    <a:lstStyle/>
                    <a:p>
                      <a:pPr algn="ctr"/>
                      <a:endParaRPr lang="en-CA" b="1" dirty="0"/>
                    </a:p>
                  </a:txBody>
                  <a:tcPr anchor="ctr">
                    <a:noFill/>
                  </a:tcPr>
                </a:tc>
                <a:tc hMerge="1">
                  <a:txBody>
                    <a:bodyPr/>
                    <a:lstStyle/>
                    <a:p>
                      <a:pPr algn="ctr"/>
                      <a:endParaRPr lang="en-CA" sz="1400" b="0" dirty="0"/>
                    </a:p>
                  </a:txBody>
                  <a:tcPr anchor="ctr">
                    <a:noFill/>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0EA4A1C7-C819-4B6F-B5D7-77D42CE16B28}" type="slidenum">
              <a:rPr lang="en-CA" smtClean="0"/>
              <a:t>9</a:t>
            </a:fld>
            <a:endParaRPr lang="en-CA"/>
          </a:p>
        </p:txBody>
      </p:sp>
    </p:spTree>
    <p:extLst>
      <p:ext uri="{BB962C8B-B14F-4D97-AF65-F5344CB8AC3E}">
        <p14:creationId xmlns:p14="http://schemas.microsoft.com/office/powerpoint/2010/main" val="257089184"/>
      </p:ext>
    </p:extLst>
  </p:cSld>
  <p:clrMapOvr>
    <a:masterClrMapping/>
  </p:clrMapOvr>
  <p:transition spd="slow">
    <p:fade/>
  </p:transition>
</p:sld>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7386</TotalTime>
  <Words>2269</Words>
  <Application>Microsoft Office PowerPoint</Application>
  <PresentationFormat>On-screen Show (4:3)</PresentationFormat>
  <Paragraphs>477</Paragraphs>
  <Slides>30</Slides>
  <Notes>27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ＭＳ Ｐゴシック</vt:lpstr>
      <vt:lpstr>Arial</vt:lpstr>
      <vt:lpstr>Calibri</vt:lpstr>
      <vt:lpstr>Trebuchet MS</vt:lpstr>
      <vt:lpstr>Wingdings</vt:lpstr>
      <vt:lpstr>Wingdings 3</vt:lpstr>
      <vt:lpstr>2_Default Design</vt:lpstr>
      <vt:lpstr>Facet</vt:lpstr>
      <vt:lpstr>ECE201H1 F Magellan Info Session</vt:lpstr>
      <vt:lpstr>Outline</vt:lpstr>
      <vt:lpstr>What I do … </vt:lpstr>
      <vt:lpstr>ECE Undergraduate Advising Team</vt:lpstr>
      <vt:lpstr>PowerPoint Presentation</vt:lpstr>
      <vt:lpstr>Resources</vt:lpstr>
      <vt:lpstr>Know the Calendar</vt:lpstr>
      <vt:lpstr>Course Selection</vt:lpstr>
      <vt:lpstr>ECE Flexible Curriculum, 3rd &amp; 4th Year</vt:lpstr>
      <vt:lpstr>What is not Flexible</vt:lpstr>
      <vt:lpstr>Breadth and Depth Requirement</vt:lpstr>
      <vt:lpstr>PowerPoint Presentation</vt:lpstr>
      <vt:lpstr>PowerPoint Presentation</vt:lpstr>
      <vt:lpstr>PowerPoint Presentation</vt:lpstr>
      <vt:lpstr>Degree Designation Depends on Kernel/Depth Courses</vt:lpstr>
      <vt:lpstr>IRIS</vt:lpstr>
      <vt:lpstr>Magellan Course Selection Software</vt:lpstr>
      <vt:lpstr>Core Requirements (1st &amp; 2nd Years)</vt:lpstr>
      <vt:lpstr>PowerPoint Presentation</vt:lpstr>
      <vt:lpstr>Saving a Profile</vt:lpstr>
      <vt:lpstr>Evaluating a Profile</vt:lpstr>
      <vt:lpstr>Your Course Profiles</vt:lpstr>
      <vt:lpstr>PowerPoint Presentation</vt:lpstr>
      <vt:lpstr>ECE Requirements</vt:lpstr>
      <vt:lpstr>CEAB Requirements</vt:lpstr>
      <vt:lpstr>CEAB Requirements : Magellan Checks</vt:lpstr>
      <vt:lpstr>Links for CS/HSS courses</vt:lpstr>
      <vt:lpstr>Fulfilling Requirements</vt:lpstr>
      <vt:lpstr>How to get help/more info?</vt:lpstr>
      <vt:lpstr>Reminder: If you do not have a design course on your schedule for next term, OR if you would like to change your design ECE295/297 option, complete the Google form by Dec.1, 2021. </vt:lpstr>
    </vt:vector>
  </TitlesOfParts>
  <Company>ECE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3rd and 4th Year Information Session</dc:title>
  <dc:creator>lindae</dc:creator>
  <cp:lastModifiedBy>leanne</cp:lastModifiedBy>
  <cp:revision>159</cp:revision>
  <cp:lastPrinted>2014-09-23T19:32:10Z</cp:lastPrinted>
  <dcterms:created xsi:type="dcterms:W3CDTF">2012-12-05T14:48:58Z</dcterms:created>
  <dcterms:modified xsi:type="dcterms:W3CDTF">2021-11-22T21:27:40Z</dcterms:modified>
</cp:coreProperties>
</file>